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5" r:id="rId2"/>
    <p:sldId id="258" r:id="rId3"/>
    <p:sldId id="264" r:id="rId4"/>
    <p:sldId id="259" r:id="rId5"/>
    <p:sldId id="263" r:id="rId6"/>
    <p:sldId id="260" r:id="rId7"/>
    <p:sldId id="261" r:id="rId8"/>
    <p:sldId id="262" r:id="rId9"/>
    <p:sldId id="266" r:id="rId10"/>
    <p:sldId id="257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44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AF0-471E-0749-A15A-C49D568C77BB}" type="datetimeFigureOut">
              <a:rPr lang="en-US" smtClean="0"/>
              <a:t>13/12/2017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922A6-1C11-D14D-A1FF-E0F58A6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2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922A6-1C11-D14D-A1FF-E0F58A6335B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F7F92-EEFB-FF4E-961E-17627D4E1BA1}" type="datetimeFigureOut">
              <a:rPr lang="en-US" smtClean="0"/>
              <a:pPr/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8E801-4B76-5145-9002-AD4915E4C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9857" y="1179290"/>
            <a:ext cx="7892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76092"/>
                </a:solidFill>
                <a:latin typeface="Helvetica Neue"/>
                <a:cs typeface="Helvetica Neue"/>
              </a:rPr>
              <a:t>EU citizenship was </a:t>
            </a:r>
            <a:r>
              <a:rPr lang="en-US" sz="2000" dirty="0">
                <a:solidFill>
                  <a:srgbClr val="376092"/>
                </a:solidFill>
                <a:latin typeface="Helvetica Neue"/>
                <a:cs typeface="Helvetica Neue"/>
              </a:rPr>
              <a:t>introduced by the</a:t>
            </a:r>
            <a:r>
              <a:rPr lang="en-US" sz="2000" dirty="0" smtClean="0">
                <a:solidFill>
                  <a:srgbClr val="376092"/>
                </a:solidFill>
                <a:latin typeface="Helvetica Neue"/>
                <a:cs typeface="Helvetica Neue"/>
              </a:rPr>
              <a:t> Maastricht Treaty in 1992.  </a:t>
            </a:r>
            <a:r>
              <a:rPr lang="en-US" sz="2000" dirty="0">
                <a:solidFill>
                  <a:srgbClr val="376092"/>
                </a:solidFill>
                <a:latin typeface="Helvetica Neue"/>
                <a:cs typeface="Helvetica Neue"/>
              </a:rPr>
              <a:t>EU citizens have certain rights</a:t>
            </a:r>
            <a:endParaRPr lang="en-GB" sz="2000" dirty="0">
              <a:solidFill>
                <a:srgbClr val="376092"/>
              </a:solidFill>
              <a:latin typeface="Helvetica Neue"/>
              <a:cs typeface="Helvetica Neue"/>
            </a:endParaRPr>
          </a:p>
          <a:p>
            <a:endParaRPr lang="en-US" sz="2000" dirty="0">
              <a:solidFill>
                <a:srgbClr val="376092"/>
              </a:solidFill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257" y="2255020"/>
            <a:ext cx="7892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• The right of free movement, settlement and employment across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   the EU</a:t>
            </a:r>
            <a:endParaRPr lang="en-GB" sz="2000" dirty="0">
              <a:solidFill>
                <a:srgbClr val="FF0000"/>
              </a:solidFill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6547" y="3256176"/>
            <a:ext cx="7892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• The right to trade and transport goods, services, and capital 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  through EU borders as in their national markets</a:t>
            </a:r>
            <a:endParaRPr lang="en-GB" sz="2000" dirty="0">
              <a:solidFill>
                <a:srgbClr val="FF0000"/>
              </a:solidFill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9407" y="4218064"/>
            <a:ext cx="7892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• The right to vote in and run as a candidate in local and EU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  elections in the country in which they live</a:t>
            </a:r>
            <a:endParaRPr lang="en-GB" sz="2000" dirty="0">
              <a:solidFill>
                <a:srgbClr val="FF0000"/>
              </a:solidFill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857" y="5351831"/>
            <a:ext cx="7892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They are protected by EU law and the ECJ. </a:t>
            </a:r>
            <a:r>
              <a:rPr lang="en-US" sz="2000" dirty="0">
                <a:solidFill>
                  <a:srgbClr val="008000"/>
                </a:solidFill>
                <a:latin typeface="Helvetica Neue"/>
                <a:cs typeface="Helvetica Neue"/>
              </a:rPr>
              <a:t>S</a:t>
            </a:r>
            <a:r>
              <a:rPr lang="en-US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pecifically the Charter of Fundamental Rights of the EU covering </a:t>
            </a:r>
            <a:r>
              <a:rPr lang="en-GB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‘</a:t>
            </a:r>
            <a:r>
              <a:rPr lang="en-GB" sz="2000" dirty="0">
                <a:solidFill>
                  <a:srgbClr val="008000"/>
                </a:solidFill>
                <a:latin typeface="Helvetica Neue"/>
                <a:cs typeface="Helvetica Neue"/>
              </a:rPr>
              <a:t>Dignity’, ‘Freedoms’, ‘Equality’, ‘Solidarity’, ‘Citizens’ Rights’, and ‘Justice’</a:t>
            </a:r>
            <a:r>
              <a:rPr lang="en-GB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 </a:t>
            </a:r>
            <a:endParaRPr lang="en-GB" sz="2000" dirty="0">
              <a:solidFill>
                <a:srgbClr val="008000"/>
              </a:solidFill>
              <a:latin typeface="Helvetica Neue"/>
              <a:cs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857" y="199569"/>
            <a:ext cx="765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76092"/>
                </a:solidFill>
                <a:latin typeface="Helvetica Neue"/>
                <a:cs typeface="Helvetica Neue"/>
              </a:rPr>
              <a:t>Migration and EU citizenship: EU law and rights</a:t>
            </a:r>
            <a:endParaRPr lang="en-US" sz="2400" b="1" dirty="0">
              <a:solidFill>
                <a:srgbClr val="376092"/>
              </a:solidFill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2700" y="232341"/>
            <a:ext cx="8286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76092"/>
                </a:solidFill>
                <a:latin typeface="Helvetica Neue"/>
                <a:cs typeface="Helvetica Neue"/>
              </a:rPr>
              <a:t>The important issues in the EU referendum for leave voters</a:t>
            </a:r>
            <a:endParaRPr lang="en-US" sz="2000" b="1" dirty="0">
              <a:solidFill>
                <a:srgbClr val="376092"/>
              </a:solidFill>
              <a:latin typeface="Helvetica Neue"/>
              <a:cs typeface="Helvetica Neue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36" y="845232"/>
            <a:ext cx="7605395" cy="581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9238" y="880688"/>
            <a:ext cx="3345508" cy="587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_90081395_eu_ref_uk_regions_leave_remain_gra624.pn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50" y="958138"/>
            <a:ext cx="3784600" cy="58705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2700" y="69054"/>
            <a:ext cx="8286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76092"/>
                </a:solidFill>
                <a:latin typeface="Helvetica Neue"/>
                <a:cs typeface="Helvetica Neue"/>
              </a:rPr>
              <a:t>Location of immigrants compared with voting in the EU referendum</a:t>
            </a:r>
            <a:endParaRPr lang="en-US" sz="2000" b="1" dirty="0">
              <a:solidFill>
                <a:srgbClr val="376092"/>
              </a:solidFill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97431"/>
            <a:ext cx="277585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Helvetica Neue"/>
                <a:cs typeface="Helvetica Neue"/>
              </a:rPr>
              <a:t>Between 1995 and 2015, the number of immigrants from other European Union (EU) countries living in the UK tripled from 0.9 million to 3.3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Helvetica Neue"/>
                <a:cs typeface="Helvetica Neue"/>
              </a:rPr>
              <a:t>million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1151" y="1233717"/>
            <a:ext cx="26125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Helvetica Neue"/>
                <a:cs typeface="Helvetica Neue"/>
              </a:rPr>
              <a:t> In 2015, EU net immigration to the UK was 172,000, only just below the figure of 191,000 for non-EU immigrants.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3428" y="3531140"/>
            <a:ext cx="3048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376092"/>
                </a:solidFill>
                <a:latin typeface="Helvetica Neue"/>
                <a:cs typeface="Helvetica Neue"/>
              </a:rPr>
              <a:t>The big increase in EU immigration occurred after the ‘A8’ East European countries joined in 2004.</a:t>
            </a:r>
            <a:r>
              <a:rPr lang="en-GB" sz="2000" dirty="0" smtClean="0">
                <a:solidFill>
                  <a:srgbClr val="376092"/>
                </a:solidFill>
                <a:latin typeface="Helvetica Neue"/>
                <a:cs typeface="Helvetica Neue"/>
              </a:rPr>
              <a:t> </a:t>
            </a:r>
            <a:endParaRPr lang="en-US" sz="2000" dirty="0">
              <a:solidFill>
                <a:srgbClr val="376092"/>
              </a:solidFill>
              <a:latin typeface="Helvetica Neue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04567" y="5080794"/>
            <a:ext cx="3048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The then Labour government decided not to opt for transitional controls on immigration from the A8 countries</a:t>
            </a:r>
            <a:endParaRPr lang="en-US" sz="2000" dirty="0">
              <a:solidFill>
                <a:srgbClr val="008000"/>
              </a:solidFill>
              <a:latin typeface="Helvetica Neue"/>
              <a:cs typeface="Helvetica Ne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" y="580576"/>
            <a:ext cx="9652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LSE Centre for Economic Performance, </a:t>
            </a:r>
            <a:r>
              <a:rPr lang="en-GB" sz="2000" i="1" dirty="0" err="1" smtClean="0">
                <a:solidFill>
                  <a:srgbClr val="376092"/>
                </a:solidFill>
                <a:latin typeface="Helvetica Neue"/>
                <a:cs typeface="Helvetica Neue"/>
              </a:rPr>
              <a:t>Brexit</a:t>
            </a:r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 Analysis No. 5.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57" y="25399"/>
            <a:ext cx="9652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376092"/>
                </a:solidFill>
                <a:latin typeface="Helvetica Neue"/>
                <a:cs typeface="Helvetica Neue"/>
              </a:rPr>
              <a:t>EU immigration into the UK: the recent record</a:t>
            </a:r>
          </a:p>
        </p:txBody>
      </p:sp>
      <p:sp>
        <p:nvSpPr>
          <p:cNvPr id="8" name="Rectangle 7"/>
          <p:cNvSpPr/>
          <p:nvPr/>
        </p:nvSpPr>
        <p:spPr>
          <a:xfrm>
            <a:off x="689428" y="5388571"/>
            <a:ext cx="304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76092"/>
                </a:solidFill>
                <a:latin typeface="Helvetica Neue"/>
                <a:cs typeface="Helvetica Neue"/>
              </a:rPr>
              <a:t>The Czech Republic, Estonia, Hungary, Latvia, Lithuania, Poland, Slovakia and Slovenia </a:t>
            </a:r>
            <a:endParaRPr lang="en-US" sz="2000" dirty="0">
              <a:solidFill>
                <a:srgbClr val="376092"/>
              </a:solidFill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  <p:bldP spid="1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290" y="1543925"/>
            <a:ext cx="35015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In 2016, immigration </a:t>
            </a:r>
            <a:r>
              <a:rPr lang="en-US" sz="2000" dirty="0">
                <a:solidFill>
                  <a:srgbClr val="008000"/>
                </a:solidFill>
                <a:latin typeface="Helvetica Neue"/>
                <a:cs typeface="Helvetica Neue"/>
              </a:rPr>
              <a:t>to Britain reached 650,000 – its highest ever annual level</a:t>
            </a:r>
            <a:r>
              <a:rPr lang="en-US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 – including record </a:t>
            </a:r>
            <a:r>
              <a:rPr lang="en-US" sz="2000" dirty="0">
                <a:solidFill>
                  <a:srgbClr val="008000"/>
                </a:solidFill>
                <a:latin typeface="Helvetica Neue"/>
                <a:cs typeface="Helvetica Neue"/>
              </a:rPr>
              <a:t>numbers of European migrants </a:t>
            </a:r>
          </a:p>
        </p:txBody>
      </p:sp>
      <p:sp>
        <p:nvSpPr>
          <p:cNvPr id="5" name="Rectangle 4"/>
          <p:cNvSpPr/>
          <p:nvPr/>
        </p:nvSpPr>
        <p:spPr>
          <a:xfrm rot="10800000" flipV="1">
            <a:off x="943425" y="4053309"/>
            <a:ext cx="36104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  <a:latin typeface="Helvetica Neue"/>
                <a:cs typeface="Helvetica Neue"/>
              </a:rPr>
              <a:t>2016 – a </a:t>
            </a:r>
            <a:r>
              <a:rPr lang="en-US" sz="2000" dirty="0">
                <a:solidFill>
                  <a:srgbClr val="FF6600"/>
                </a:solidFill>
                <a:latin typeface="Helvetica Neue"/>
                <a:cs typeface="Helvetica Neue"/>
              </a:rPr>
              <a:t>historically high inflow of 284,000 EU </a:t>
            </a:r>
            <a:r>
              <a:rPr lang="en-US" sz="2000" dirty="0" smtClean="0">
                <a:solidFill>
                  <a:srgbClr val="FF6600"/>
                </a:solidFill>
                <a:latin typeface="Helvetica Neue"/>
                <a:cs typeface="Helvetica Neue"/>
              </a:rPr>
              <a:t>citizens. Note the </a:t>
            </a:r>
            <a:r>
              <a:rPr lang="en-US" sz="2000" dirty="0">
                <a:solidFill>
                  <a:srgbClr val="FF6600"/>
                </a:solidFill>
                <a:latin typeface="Helvetica Neue"/>
                <a:cs typeface="Helvetica Neue"/>
              </a:rPr>
              <a:t>number of those from outside</a:t>
            </a:r>
            <a:r>
              <a:rPr lang="en-US" sz="2000" dirty="0" smtClean="0">
                <a:solidFill>
                  <a:srgbClr val="FF6600"/>
                </a:solidFill>
                <a:latin typeface="Helvetica Neue"/>
                <a:cs typeface="Helvetica Neue"/>
              </a:rPr>
              <a:t> Europe (</a:t>
            </a:r>
            <a:r>
              <a:rPr lang="en-US" sz="2000" dirty="0">
                <a:solidFill>
                  <a:srgbClr val="FF6600"/>
                </a:solidFill>
                <a:latin typeface="Helvetica Neue"/>
                <a:cs typeface="Helvetica Neue"/>
              </a:rPr>
              <a:t>289,000)</a:t>
            </a:r>
            <a:r>
              <a:rPr lang="en-GB" sz="2000" dirty="0" smtClean="0">
                <a:solidFill>
                  <a:srgbClr val="FF6600"/>
                </a:solidFill>
                <a:latin typeface="Helvetica Neue"/>
                <a:cs typeface="Helvetica Neue"/>
              </a:rPr>
              <a:t> </a:t>
            </a:r>
            <a:endParaRPr lang="en-US" sz="20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1080" y="1960429"/>
            <a:ext cx="22315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Helvetica Neue"/>
                <a:cs typeface="Helvetica Neue"/>
              </a:rPr>
              <a:t>Net </a:t>
            </a:r>
            <a:r>
              <a:rPr lang="en-US" sz="2000" dirty="0">
                <a:solidFill>
                  <a:srgbClr val="3366FF"/>
                </a:solidFill>
                <a:latin typeface="Helvetica Neue"/>
                <a:cs typeface="Helvetica Neue"/>
              </a:rPr>
              <a:t>migration remained at a near-record high of 335,000 in the 12 months to the end of </a:t>
            </a:r>
            <a:r>
              <a:rPr lang="en-US" sz="2000" dirty="0" smtClean="0">
                <a:solidFill>
                  <a:srgbClr val="3366FF"/>
                </a:solidFill>
                <a:latin typeface="Helvetica Neue"/>
                <a:cs typeface="Helvetica Neue"/>
              </a:rPr>
              <a:t>June 2016</a:t>
            </a:r>
            <a:endParaRPr lang="en-US" sz="2000" dirty="0">
              <a:solidFill>
                <a:srgbClr val="3366FF"/>
              </a:solidFill>
              <a:latin typeface="Helvetica Neue"/>
              <a:cs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0"/>
            <a:ext cx="9652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LSE Centre for Economic Performance, </a:t>
            </a:r>
            <a:r>
              <a:rPr lang="en-GB" sz="2000" i="1" dirty="0" err="1" smtClean="0">
                <a:solidFill>
                  <a:srgbClr val="376092"/>
                </a:solidFill>
                <a:latin typeface="Helvetica Neue"/>
                <a:cs typeface="Helvetica Neue"/>
              </a:rPr>
              <a:t>Brexit</a:t>
            </a:r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 Analysis No. 5.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255780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rgbClr val="FF6600"/>
                </a:solidFill>
                <a:latin typeface="Helvetica Neue"/>
                <a:cs typeface="Helvetica Neue"/>
              </a:rPr>
              <a:t> </a:t>
            </a:r>
            <a:r>
              <a:rPr lang="en-GB" sz="2000" dirty="0">
                <a:solidFill>
                  <a:srgbClr val="FF6600"/>
                </a:solidFill>
                <a:latin typeface="Helvetica Neue"/>
                <a:cs typeface="Helvetica Neue"/>
              </a:rPr>
              <a:t>EU immigrants are more </a:t>
            </a:r>
            <a:r>
              <a:rPr lang="en-GB" sz="2000" dirty="0" smtClean="0">
                <a:solidFill>
                  <a:srgbClr val="FF6600"/>
                </a:solidFill>
                <a:latin typeface="Helvetica Neue"/>
                <a:cs typeface="Helvetica Neue"/>
              </a:rPr>
              <a:t>educated and younger than </a:t>
            </a:r>
            <a:r>
              <a:rPr lang="en-GB" sz="2000" dirty="0">
                <a:solidFill>
                  <a:srgbClr val="FF6600"/>
                </a:solidFill>
                <a:latin typeface="Helvetica Neue"/>
                <a:cs typeface="Helvetica Neue"/>
              </a:rPr>
              <a:t>the UK-born. About 44% have some form of higher education compared with only 23% of the UK-born.</a:t>
            </a:r>
            <a:r>
              <a:rPr lang="en-GB" sz="2000" dirty="0" smtClean="0">
                <a:solidFill>
                  <a:srgbClr val="FF6600"/>
                </a:solidFill>
                <a:latin typeface="Helvetica Neue"/>
                <a:cs typeface="Helvetica Neue"/>
              </a:rPr>
              <a:t> </a:t>
            </a:r>
            <a:endParaRPr lang="en-US" sz="2000" dirty="0">
              <a:solidFill>
                <a:srgbClr val="FF6600"/>
              </a:solidFill>
              <a:latin typeface="Helvetica Neue"/>
              <a:cs typeface="Helvetica Neu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143" y="154214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FF"/>
                </a:solidFill>
                <a:latin typeface="Helvetica Neue"/>
                <a:cs typeface="Helvetica Neue"/>
              </a:rPr>
              <a:t>About a third of EU immigrants live in London, compared with only 11% of the UK-born. </a:t>
            </a:r>
            <a:endParaRPr lang="en-US" sz="2000" dirty="0">
              <a:solidFill>
                <a:srgbClr val="0000FF"/>
              </a:solidFill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0"/>
            <a:ext cx="9652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LSE Centre for Economic Performance, </a:t>
            </a:r>
            <a:r>
              <a:rPr lang="en-GB" sz="2000" i="1" dirty="0" err="1" smtClean="0">
                <a:solidFill>
                  <a:srgbClr val="376092"/>
                </a:solidFill>
                <a:latin typeface="Helvetica Neue"/>
                <a:cs typeface="Helvetica Neue"/>
              </a:rPr>
              <a:t>Brexit</a:t>
            </a:r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 Analysis No. 5. </a:t>
            </a:r>
          </a:p>
        </p:txBody>
      </p:sp>
      <p:sp>
        <p:nvSpPr>
          <p:cNvPr id="9" name="Rectangle 8"/>
          <p:cNvSpPr/>
          <p:nvPr/>
        </p:nvSpPr>
        <p:spPr>
          <a:xfrm>
            <a:off x="707572" y="488042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EU immigrants are more likely to be in work and less likely to claim benefits than the UK-born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143" y="453571"/>
            <a:ext cx="801914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1867" y="61686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  <a:latin typeface="Helvetica Neue"/>
                <a:cs typeface="Helvetica Neue"/>
              </a:rPr>
              <a:t>Does immigration reduce 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  <a:latin typeface="Helvetica Neue"/>
                <a:cs typeface="Helvetica Neue"/>
              </a:rPr>
              <a:t>the pay and job chances of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  <a:latin typeface="Helvetica Neue"/>
                <a:cs typeface="Helvetica Neue"/>
              </a:rPr>
              <a:t> UK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  <a:latin typeface="Helvetica Neue"/>
                <a:cs typeface="Helvetica Neue"/>
              </a:rPr>
              <a:t>-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  <a:latin typeface="Helvetica Neue"/>
                <a:cs typeface="Helvetica Neue"/>
              </a:rPr>
              <a:t>born people because of more 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  <a:latin typeface="Helvetica Neue"/>
                <a:cs typeface="Helvetica Neue"/>
              </a:rPr>
              <a:t>competition for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  <a:latin typeface="Helvetica Neue"/>
                <a:cs typeface="Helvetica Neue"/>
              </a:rPr>
              <a:t>jobs? 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3096" y="176881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Helvetica Neue"/>
                <a:cs typeface="Helvetica Neue"/>
              </a:rPr>
              <a:t>Maybe, but  immigrants consume goods and services and this increased demand helps to increase demand for labour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6947" y="470625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Helvetica Neue"/>
                <a:cs typeface="Helvetica Neue"/>
              </a:rPr>
              <a:t> Immigrants also might have skills that complement UK-born workers rather than compete with them. 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9301" y="597803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Helvetica Neue"/>
                <a:cs typeface="Helvetica Neue"/>
              </a:rPr>
              <a:t>We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latin typeface="Helvetica Neue"/>
                <a:cs typeface="Helvetica Neue"/>
              </a:rPr>
              <a:t>need empirical evidence to settle the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Helvetica Neue"/>
                <a:cs typeface="Helvetica Neue"/>
              </a:rPr>
              <a:t>issue</a:t>
            </a:r>
            <a:endParaRPr lang="en-GB" sz="2000" dirty="0">
              <a:solidFill>
                <a:schemeClr val="accent2">
                  <a:lumMod val="7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0"/>
            <a:ext cx="9652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Helvetica Neue"/>
                <a:cs typeface="Helvetica Neue"/>
              </a:rPr>
              <a:t>LSE Centre for Economic Performance, </a:t>
            </a:r>
            <a:r>
              <a:rPr lang="en-GB" sz="2000" i="1" dirty="0" err="1" smtClean="0">
                <a:latin typeface="Helvetica Neue"/>
                <a:cs typeface="Helvetica Neue"/>
              </a:rPr>
              <a:t>Brexit</a:t>
            </a:r>
            <a:r>
              <a:rPr lang="en-GB" sz="2000" i="1" dirty="0" smtClean="0">
                <a:latin typeface="Helvetica Neue"/>
                <a:cs typeface="Helvetica Neue"/>
              </a:rPr>
              <a:t> Analysis No. 5. </a:t>
            </a:r>
          </a:p>
        </p:txBody>
      </p:sp>
      <p:sp>
        <p:nvSpPr>
          <p:cNvPr id="9" name="Rectangle 8"/>
          <p:cNvSpPr/>
          <p:nvPr/>
        </p:nvSpPr>
        <p:spPr>
          <a:xfrm>
            <a:off x="595765" y="3279376"/>
            <a:ext cx="34961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3366FF"/>
                </a:solidFill>
                <a:latin typeface="Helvetica Neue"/>
                <a:cs typeface="Helvetica Neue"/>
              </a:rPr>
              <a:t>Immigrants also pay taxes that help fund more public goods and services – also increasing demand for labour</a:t>
            </a:r>
            <a:endParaRPr lang="en-US" sz="2000" dirty="0">
              <a:solidFill>
                <a:srgbClr val="3366FF"/>
              </a:solidFill>
              <a:latin typeface="Helvetica Neue"/>
              <a:cs typeface="Helvetica Neu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12361" y="292543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Increased demand for labour is a positive influence on pay</a:t>
            </a:r>
            <a:endParaRPr lang="en-GB" sz="2000" dirty="0">
              <a:solidFill>
                <a:srgbClr val="FF0000"/>
              </a:solidFill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653" y="50570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The </a:t>
            </a:r>
            <a:r>
              <a:rPr lang="en-GB" sz="2000" dirty="0">
                <a:solidFill>
                  <a:srgbClr val="FF0000"/>
                </a:solidFill>
                <a:latin typeface="Helvetica Neue"/>
                <a:cs typeface="Helvetica Neue"/>
              </a:rPr>
              <a:t>areas of the UK with large increases in EU immigration did </a:t>
            </a:r>
            <a:r>
              <a:rPr lang="en-GB" sz="2000" i="1" dirty="0">
                <a:solidFill>
                  <a:srgbClr val="FF0000"/>
                </a:solidFill>
                <a:latin typeface="Helvetica Neue"/>
                <a:cs typeface="Helvetica Neue"/>
              </a:rPr>
              <a:t>not </a:t>
            </a:r>
            <a:r>
              <a:rPr lang="en-GB" sz="2000" dirty="0">
                <a:solidFill>
                  <a:srgbClr val="FF0000"/>
                </a:solidFill>
                <a:latin typeface="Helvetica Neue"/>
                <a:cs typeface="Helvetica Neue"/>
              </a:rPr>
              <a:t>suffer greater falls in the jobs and pay of UK-born </a:t>
            </a:r>
            <a:r>
              <a:rPr lang="en-GB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workers than those with lower increases in immigration. </a:t>
            </a:r>
            <a:endParaRPr lang="en-US" sz="2000" dirty="0">
              <a:solidFill>
                <a:srgbClr val="FF0000"/>
              </a:solidFill>
              <a:latin typeface="Helvetica Neue"/>
              <a:cs typeface="Helvetica Neu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0773" y="5247315"/>
            <a:ext cx="41702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Helvetica Neue"/>
                <a:cs typeface="Helvetica Neue"/>
              </a:rPr>
              <a:t>The big falls in wages after 2008 are due to the global financial crisis and a weak economic recovery, not to immigration.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96523" y="369848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So there’s little </a:t>
            </a:r>
            <a:r>
              <a:rPr lang="en-GB" sz="2000" dirty="0">
                <a:solidFill>
                  <a:srgbClr val="008000"/>
                </a:solidFill>
                <a:latin typeface="Helvetica Neue"/>
                <a:cs typeface="Helvetica Neue"/>
              </a:rPr>
              <a:t>effect of EU immigration on inequality through reducing the pay and jobs of less skilled UK workers.</a:t>
            </a:r>
            <a:r>
              <a:rPr lang="en-GB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 </a:t>
            </a:r>
            <a:endParaRPr lang="en-GB" sz="2000" dirty="0">
              <a:solidFill>
                <a:srgbClr val="008000"/>
              </a:solidFill>
              <a:latin typeface="Helvetica Neue"/>
              <a:cs typeface="Helvetica Neu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64773" y="225899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Changes in wages and joblessness for less educated UK- born workers show little correlation with changes in EU immigration. 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0"/>
            <a:ext cx="9652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LSE Centre for Economic Performance, </a:t>
            </a:r>
            <a:r>
              <a:rPr lang="en-GB" sz="2000" i="1" dirty="0" err="1" smtClean="0">
                <a:solidFill>
                  <a:srgbClr val="376092"/>
                </a:solidFill>
                <a:latin typeface="Helvetica Neue"/>
                <a:cs typeface="Helvetica Neue"/>
              </a:rPr>
              <a:t>Brexit</a:t>
            </a:r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 Analysis No. 5.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5863" y="617025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Helvetica Neue"/>
                <a:cs typeface="Helvetica Neue"/>
              </a:rPr>
              <a:t>EU immigrants pay more in taxes than they take out in welfare and the use of public services</a:t>
            </a:r>
            <a:r>
              <a:rPr lang="en-GB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.</a:t>
            </a:r>
            <a:endParaRPr lang="en-US" sz="2000" dirty="0">
              <a:solidFill>
                <a:srgbClr val="FF0000"/>
              </a:solidFill>
              <a:latin typeface="Helvetica Neue"/>
              <a:cs typeface="Helvetica Neu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2861" y="195167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Immigrants do not have a negative effect on local services such as crime, education, health, or social housing </a:t>
            </a:r>
            <a:endParaRPr lang="en-US" sz="2000" dirty="0">
              <a:solidFill>
                <a:srgbClr val="008000"/>
              </a:solidFill>
              <a:latin typeface="Helvetica Neue"/>
              <a:cs typeface="Helvetica Neu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7571" y="3338281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FF"/>
                </a:solidFill>
                <a:latin typeface="Helvetica Neue"/>
                <a:cs typeface="Helvetica Neue"/>
              </a:rPr>
              <a:t>The refugee crisis has nothing to do with EU membership.</a:t>
            </a:r>
            <a:r>
              <a:rPr lang="en-GB" sz="2000" dirty="0" smtClean="0">
                <a:solidFill>
                  <a:srgbClr val="0000FF"/>
                </a:solidFill>
                <a:latin typeface="Helvetica Neue"/>
                <a:cs typeface="Helvetica Neue"/>
              </a:rPr>
              <a:t> </a:t>
            </a:r>
            <a:endParaRPr lang="en-US" sz="2000" dirty="0">
              <a:solidFill>
                <a:srgbClr val="0000FF"/>
              </a:solidFill>
              <a:latin typeface="Helvetica Neue"/>
              <a:cs typeface="Helvetica Neue"/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2503698" y="5642406"/>
            <a:ext cx="431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  <a:latin typeface="Helvetica Neue"/>
                <a:cs typeface="Helvetica Neue"/>
              </a:rPr>
              <a:t>So refugees admitted to  other EU countries have no right to live in the UK.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5148" y="4300170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  <a:latin typeface="Helvetica Neue"/>
                <a:cs typeface="Helvetica Neue"/>
              </a:rPr>
              <a:t>The UK is not in the </a:t>
            </a:r>
            <a:r>
              <a:rPr lang="en-GB" sz="2000" dirty="0" err="1" smtClean="0">
                <a:solidFill>
                  <a:srgbClr val="0000FF"/>
                </a:solidFill>
                <a:latin typeface="Helvetica Neue"/>
                <a:cs typeface="Helvetica Neue"/>
              </a:rPr>
              <a:t>Schengen</a:t>
            </a:r>
            <a:r>
              <a:rPr lang="en-GB" sz="2000" dirty="0" smtClean="0">
                <a:solidFill>
                  <a:srgbClr val="0000FF"/>
                </a:solidFill>
                <a:latin typeface="Helvetica Neue"/>
                <a:cs typeface="Helvetica Neue"/>
              </a:rPr>
              <a:t> passport-free travel agreement so there are border checks on refugee migrants.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0"/>
            <a:ext cx="9652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LSE Centre for Economic Performance, </a:t>
            </a:r>
            <a:r>
              <a:rPr lang="en-GB" sz="2000" i="1" dirty="0" err="1" smtClean="0">
                <a:solidFill>
                  <a:srgbClr val="376092"/>
                </a:solidFill>
                <a:latin typeface="Helvetica Neue"/>
                <a:cs typeface="Helvetica Neue"/>
              </a:rPr>
              <a:t>Brexit</a:t>
            </a:r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 Analysis No. 5.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503" y="564477"/>
            <a:ext cx="42212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Helvetica Neue"/>
                <a:cs typeface="Helvetica Neue"/>
              </a:rPr>
              <a:t>CEP shows that immigration isn’t associated with </a:t>
            </a:r>
            <a:r>
              <a:rPr lang="en-GB" sz="2000" i="1" dirty="0" smtClean="0">
                <a:solidFill>
                  <a:schemeClr val="accent1">
                    <a:lumMod val="75000"/>
                  </a:schemeClr>
                </a:solidFill>
                <a:latin typeface="Helvetica Neue"/>
                <a:cs typeface="Helvetica Neue"/>
              </a:rPr>
              <a:t>reductions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Helvetica Neue"/>
                <a:cs typeface="Helvetica Neue"/>
              </a:rPr>
              <a:t>in pay for low–paid and unskilled workers 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0"/>
            <a:ext cx="9652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LSE Centre for Economic Performance, </a:t>
            </a:r>
            <a:r>
              <a:rPr lang="en-GB" sz="2000" i="1" dirty="0" err="1" smtClean="0">
                <a:solidFill>
                  <a:srgbClr val="376092"/>
                </a:solidFill>
                <a:latin typeface="Helvetica Neue"/>
                <a:cs typeface="Helvetica Neue"/>
              </a:rPr>
              <a:t>Brexit</a:t>
            </a:r>
            <a:r>
              <a:rPr lang="en-GB" sz="2000" i="1" dirty="0" smtClean="0">
                <a:solidFill>
                  <a:srgbClr val="376092"/>
                </a:solidFill>
                <a:latin typeface="Helvetica Neue"/>
                <a:cs typeface="Helvetica Neue"/>
              </a:rPr>
              <a:t> Analysis No. 5.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66503" y="1709109"/>
            <a:ext cx="4221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Helvetica Neue"/>
                <a:cs typeface="Helvetica Neue"/>
              </a:rPr>
              <a:t>It compares % changes in low pay with % changes in immigration across all local authorities between 2008 and 2015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3479" y="3245740"/>
            <a:ext cx="4221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Not entirely convincing: there’s a </a:t>
            </a:r>
            <a:r>
              <a:rPr lang="en-GB" sz="2000" i="1" dirty="0" smtClean="0">
                <a:solidFill>
                  <a:srgbClr val="FF0000"/>
                </a:solidFill>
                <a:latin typeface="Helvetica Neue"/>
                <a:cs typeface="Helvetica Neue"/>
              </a:rPr>
              <a:t>national </a:t>
            </a:r>
            <a:r>
              <a:rPr lang="en-GB" sz="2000" dirty="0" smtClean="0">
                <a:solidFill>
                  <a:srgbClr val="FF0000"/>
                </a:solidFill>
                <a:latin typeface="Helvetica Neue"/>
                <a:cs typeface="Helvetica Neue"/>
              </a:rPr>
              <a:t>UK market for labour rather than a series of unconnected local markets.</a:t>
            </a:r>
            <a:endParaRPr lang="en-US" sz="2000" dirty="0">
              <a:solidFill>
                <a:srgbClr val="FF0000"/>
              </a:solidFill>
              <a:latin typeface="Helvetica Neue"/>
              <a:cs typeface="Helvetica Neue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503" y="4735334"/>
            <a:ext cx="4221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8000"/>
                </a:solidFill>
                <a:latin typeface="Helvetica Neue"/>
                <a:cs typeface="Helvetica Neue"/>
              </a:rPr>
              <a:t>Immigrants, especially, will tend go where there are jobs to be had – where the demand for labour is relatively high?</a:t>
            </a:r>
            <a:endParaRPr lang="en-US" sz="2000" dirty="0">
              <a:solidFill>
                <a:srgbClr val="008000"/>
              </a:solidFill>
              <a:latin typeface="Helvetica Neue"/>
              <a:cs typeface="Helvetica Neue"/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4922784" y="646331"/>
            <a:ext cx="42212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Helvetica Neue"/>
                <a:cs typeface="Helvetica Neue"/>
              </a:rPr>
              <a:t>In these areas, or in certain trades within them, pay </a:t>
            </a:r>
            <a:r>
              <a:rPr lang="en-GB" sz="2000" smtClean="0">
                <a:solidFill>
                  <a:schemeClr val="accent6">
                    <a:lumMod val="75000"/>
                  </a:schemeClr>
                </a:solidFill>
                <a:latin typeface="Helvetica Neue"/>
                <a:cs typeface="Helvetica Neue"/>
              </a:rPr>
              <a:t>and employment is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Helvetica Neue"/>
                <a:cs typeface="Helvetica Neue"/>
              </a:rPr>
              <a:t>unlikely to fall – precisely because demand for labour is relatively high?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22784" y="2549501"/>
            <a:ext cx="42212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  <a:t>But the influx of migrants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  <a:t>may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  <a:t>have prevented or helped to slow pay rises in these areas and trades?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22784" y="3779107"/>
            <a:ext cx="4221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  <a:latin typeface="Helvetica Neue"/>
                <a:cs typeface="Helvetica Neue"/>
              </a:rPr>
              <a:t>This doesn’t affect the point that, overall, immigrants tend to increase employment and pay because they buy goods and services, and pay disproportionately more taxes than the average UK–born person</a:t>
            </a:r>
            <a:endParaRPr lang="en-US" sz="2000" dirty="0">
              <a:solidFill>
                <a:srgbClr val="0000FF"/>
              </a:solidFill>
              <a:latin typeface="Helvetica Neue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 rot="10800000" flipV="1">
            <a:off x="5075184" y="6025875"/>
            <a:ext cx="4221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  <a:latin typeface="Helvetica Neue"/>
                <a:cs typeface="Helvetica Neue"/>
              </a:rPr>
              <a:t>Note the </a:t>
            </a:r>
            <a:r>
              <a:rPr lang="en-GB" sz="2000" i="1" dirty="0" smtClean="0">
                <a:solidFill>
                  <a:schemeClr val="accent6">
                    <a:lumMod val="50000"/>
                  </a:schemeClr>
                </a:solidFill>
                <a:latin typeface="Helvetica Neue"/>
                <a:cs typeface="Helvetica Neue"/>
              </a:rPr>
              <a:t>complex </a:t>
            </a: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  <a:latin typeface="Helvetica Neue"/>
                <a:cs typeface="Helvetica Neue"/>
              </a:rPr>
              <a:t>of factors that influence pay levels…… 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2903</TotalTime>
  <Words>912</Words>
  <Application>Microsoft Macintosh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Hall</dc:creator>
  <cp:lastModifiedBy>Ali Ghanimi</cp:lastModifiedBy>
  <cp:revision>48</cp:revision>
  <dcterms:created xsi:type="dcterms:W3CDTF">2017-12-12T10:17:31Z</dcterms:created>
  <dcterms:modified xsi:type="dcterms:W3CDTF">2017-12-13T19:45:47Z</dcterms:modified>
</cp:coreProperties>
</file>