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467" r:id="rId4"/>
    <p:sldId id="468" r:id="rId5"/>
    <p:sldId id="476" r:id="rId6"/>
    <p:sldId id="350" r:id="rId7"/>
    <p:sldId id="351" r:id="rId8"/>
    <p:sldId id="352" r:id="rId9"/>
    <p:sldId id="410" r:id="rId10"/>
    <p:sldId id="354" r:id="rId11"/>
    <p:sldId id="356" r:id="rId12"/>
    <p:sldId id="373" r:id="rId13"/>
    <p:sldId id="390" r:id="rId14"/>
    <p:sldId id="481" r:id="rId15"/>
    <p:sldId id="475" r:id="rId16"/>
    <p:sldId id="283" r:id="rId17"/>
    <p:sldId id="393" r:id="rId18"/>
    <p:sldId id="361" r:id="rId19"/>
    <p:sldId id="282" r:id="rId20"/>
    <p:sldId id="387" r:id="rId21"/>
    <p:sldId id="368" r:id="rId22"/>
    <p:sldId id="365" r:id="rId23"/>
    <p:sldId id="477" r:id="rId24"/>
    <p:sldId id="479" r:id="rId25"/>
    <p:sldId id="478" r:id="rId26"/>
    <p:sldId id="339" r:id="rId27"/>
    <p:sldId id="399" r:id="rId28"/>
    <p:sldId id="400" r:id="rId29"/>
    <p:sldId id="414" r:id="rId30"/>
    <p:sldId id="374" r:id="rId31"/>
    <p:sldId id="381" r:id="rId32"/>
    <p:sldId id="405" r:id="rId33"/>
    <p:sldId id="406" r:id="rId34"/>
    <p:sldId id="424" r:id="rId35"/>
    <p:sldId id="430" r:id="rId36"/>
    <p:sldId id="431" r:id="rId37"/>
    <p:sldId id="432" r:id="rId38"/>
    <p:sldId id="433" r:id="rId39"/>
    <p:sldId id="482" r:id="rId40"/>
    <p:sldId id="434" r:id="rId41"/>
    <p:sldId id="436" r:id="rId42"/>
    <p:sldId id="480" r:id="rId43"/>
    <p:sldId id="435" r:id="rId44"/>
    <p:sldId id="437" r:id="rId45"/>
    <p:sldId id="438" r:id="rId46"/>
    <p:sldId id="440" r:id="rId47"/>
    <p:sldId id="443" r:id="rId48"/>
    <p:sldId id="444" r:id="rId49"/>
    <p:sldId id="446" r:id="rId50"/>
    <p:sldId id="445" r:id="rId51"/>
    <p:sldId id="447" r:id="rId52"/>
    <p:sldId id="448" r:id="rId53"/>
    <p:sldId id="449" r:id="rId54"/>
    <p:sldId id="453" r:id="rId55"/>
    <p:sldId id="454" r:id="rId56"/>
    <p:sldId id="455" r:id="rId57"/>
    <p:sldId id="456" r:id="rId58"/>
    <p:sldId id="48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2D6C0-A5BF-4269-A911-3A91EE56C79D}" type="doc">
      <dgm:prSet loTypeId="urn:microsoft.com/office/officeart/2005/8/layout/pyramid2" loCatId="pyramid" qsTypeId="urn:microsoft.com/office/officeart/2005/8/quickstyle/simple1" qsCatId="simple" csTypeId="urn:microsoft.com/office/officeart/2005/8/colors/accent0_1" csCatId="mainScheme" phldr="1"/>
      <dgm:spPr/>
      <dgm:t>
        <a:bodyPr/>
        <a:lstStyle/>
        <a:p>
          <a:endParaRPr lang="en-GB"/>
        </a:p>
      </dgm:t>
    </dgm:pt>
    <dgm:pt modelId="{530BA10E-9F6A-423B-A63F-4EBE9FEB5B8D}">
      <dgm:prSet phldrT="[Text]"/>
      <dgm:spPr>
        <a:solidFill>
          <a:schemeClr val="tx2">
            <a:alpha val="90000"/>
          </a:schemeClr>
        </a:solidFill>
      </dgm:spPr>
      <dgm:t>
        <a:bodyPr/>
        <a:lstStyle/>
        <a:p>
          <a:r>
            <a:rPr lang="en-US" dirty="0" smtClean="0"/>
            <a:t>Equality</a:t>
          </a:r>
          <a:endParaRPr lang="en-GB" dirty="0"/>
        </a:p>
      </dgm:t>
    </dgm:pt>
    <dgm:pt modelId="{3F073705-5142-4330-953D-A5529AD0AC1E}" type="parTrans" cxnId="{6A73DE1D-BE48-4126-868C-AC508EBA718B}">
      <dgm:prSet/>
      <dgm:spPr/>
      <dgm:t>
        <a:bodyPr/>
        <a:lstStyle/>
        <a:p>
          <a:endParaRPr lang="en-GB"/>
        </a:p>
      </dgm:t>
    </dgm:pt>
    <dgm:pt modelId="{D8D079C0-89EB-4B53-AFEC-1330B0AA9D42}" type="sibTrans" cxnId="{6A73DE1D-BE48-4126-868C-AC508EBA718B}">
      <dgm:prSet/>
      <dgm:spPr/>
      <dgm:t>
        <a:bodyPr/>
        <a:lstStyle/>
        <a:p>
          <a:endParaRPr lang="en-GB"/>
        </a:p>
      </dgm:t>
    </dgm:pt>
    <dgm:pt modelId="{3A7CE3CD-99D4-48B6-8FCF-A9D70632B69A}">
      <dgm:prSet phldrT="[Text]"/>
      <dgm:spPr>
        <a:solidFill>
          <a:schemeClr val="accent2">
            <a:alpha val="90000"/>
          </a:schemeClr>
        </a:solidFill>
      </dgm:spPr>
      <dgm:t>
        <a:bodyPr/>
        <a:lstStyle/>
        <a:p>
          <a:r>
            <a:rPr lang="en-US" dirty="0" smtClean="0"/>
            <a:t>Rights	</a:t>
          </a:r>
          <a:endParaRPr lang="en-GB" dirty="0"/>
        </a:p>
      </dgm:t>
    </dgm:pt>
    <dgm:pt modelId="{C31C173B-87AB-40FA-B07E-8E23B657D677}" type="parTrans" cxnId="{778E5E49-705A-4C5B-B871-97C842E434B6}">
      <dgm:prSet/>
      <dgm:spPr/>
      <dgm:t>
        <a:bodyPr/>
        <a:lstStyle/>
        <a:p>
          <a:endParaRPr lang="en-GB"/>
        </a:p>
      </dgm:t>
    </dgm:pt>
    <dgm:pt modelId="{DE7674BB-65F9-42CF-BC6E-E7F1ADAB57B4}" type="sibTrans" cxnId="{778E5E49-705A-4C5B-B871-97C842E434B6}">
      <dgm:prSet/>
      <dgm:spPr/>
      <dgm:t>
        <a:bodyPr/>
        <a:lstStyle/>
        <a:p>
          <a:endParaRPr lang="en-GB"/>
        </a:p>
      </dgm:t>
    </dgm:pt>
    <dgm:pt modelId="{B5657A6B-716F-490E-8D23-D05CDD1280BE}">
      <dgm:prSet phldrT="[Text]"/>
      <dgm:spPr/>
      <dgm:t>
        <a:bodyPr/>
        <a:lstStyle/>
        <a:p>
          <a:r>
            <a:rPr lang="en-US" dirty="0" smtClean="0"/>
            <a:t>State</a:t>
          </a:r>
          <a:endParaRPr lang="en-GB" dirty="0"/>
        </a:p>
      </dgm:t>
    </dgm:pt>
    <dgm:pt modelId="{A11721C2-CDBD-4854-A3E7-E04A71121503}" type="parTrans" cxnId="{EC58EB53-1745-496A-8616-AFF9B44EA8F5}">
      <dgm:prSet/>
      <dgm:spPr/>
      <dgm:t>
        <a:bodyPr/>
        <a:lstStyle/>
        <a:p>
          <a:endParaRPr lang="en-GB"/>
        </a:p>
      </dgm:t>
    </dgm:pt>
    <dgm:pt modelId="{88450048-40ED-4CE1-A73A-256B8E6F4CA0}" type="sibTrans" cxnId="{EC58EB53-1745-496A-8616-AFF9B44EA8F5}">
      <dgm:prSet/>
      <dgm:spPr/>
      <dgm:t>
        <a:bodyPr/>
        <a:lstStyle/>
        <a:p>
          <a:endParaRPr lang="en-GB"/>
        </a:p>
      </dgm:t>
    </dgm:pt>
    <dgm:pt modelId="{900BF095-DCAA-46DC-99D5-2175DCF0AC47}" type="pres">
      <dgm:prSet presAssocID="{1402D6C0-A5BF-4269-A911-3A91EE56C79D}" presName="compositeShape" presStyleCnt="0">
        <dgm:presLayoutVars>
          <dgm:dir/>
          <dgm:resizeHandles/>
        </dgm:presLayoutVars>
      </dgm:prSet>
      <dgm:spPr/>
      <dgm:t>
        <a:bodyPr/>
        <a:lstStyle/>
        <a:p>
          <a:endParaRPr lang="en-GB"/>
        </a:p>
      </dgm:t>
    </dgm:pt>
    <dgm:pt modelId="{F899C340-3F4F-445E-82E4-D2A6A08C07AD}" type="pres">
      <dgm:prSet presAssocID="{1402D6C0-A5BF-4269-A911-3A91EE56C79D}" presName="pyramid" presStyleLbl="node1" presStyleIdx="0" presStyleCnt="1"/>
      <dgm:spPr/>
    </dgm:pt>
    <dgm:pt modelId="{006AA63F-A3F8-409D-8169-982A98261FA9}" type="pres">
      <dgm:prSet presAssocID="{1402D6C0-A5BF-4269-A911-3A91EE56C79D}" presName="theList" presStyleCnt="0"/>
      <dgm:spPr/>
    </dgm:pt>
    <dgm:pt modelId="{D4F6FDBA-DDE3-48EE-8949-711EA062CF0E}" type="pres">
      <dgm:prSet presAssocID="{530BA10E-9F6A-423B-A63F-4EBE9FEB5B8D}" presName="aNode" presStyleLbl="fgAcc1" presStyleIdx="0" presStyleCnt="3">
        <dgm:presLayoutVars>
          <dgm:bulletEnabled val="1"/>
        </dgm:presLayoutVars>
      </dgm:prSet>
      <dgm:spPr/>
      <dgm:t>
        <a:bodyPr/>
        <a:lstStyle/>
        <a:p>
          <a:endParaRPr lang="en-GB"/>
        </a:p>
      </dgm:t>
    </dgm:pt>
    <dgm:pt modelId="{19EDCF5A-6620-425A-BBC4-BD924B7A83D0}" type="pres">
      <dgm:prSet presAssocID="{530BA10E-9F6A-423B-A63F-4EBE9FEB5B8D}" presName="aSpace" presStyleCnt="0"/>
      <dgm:spPr/>
    </dgm:pt>
    <dgm:pt modelId="{B2A3051D-1B8B-4AE6-B70C-1E8C1EBCEB8F}" type="pres">
      <dgm:prSet presAssocID="{3A7CE3CD-99D4-48B6-8FCF-A9D70632B69A}" presName="aNode" presStyleLbl="fgAcc1" presStyleIdx="1" presStyleCnt="3">
        <dgm:presLayoutVars>
          <dgm:bulletEnabled val="1"/>
        </dgm:presLayoutVars>
      </dgm:prSet>
      <dgm:spPr/>
      <dgm:t>
        <a:bodyPr/>
        <a:lstStyle/>
        <a:p>
          <a:endParaRPr lang="en-GB"/>
        </a:p>
      </dgm:t>
    </dgm:pt>
    <dgm:pt modelId="{C8117A3B-4138-4EF0-8856-8D10E2BD2399}" type="pres">
      <dgm:prSet presAssocID="{3A7CE3CD-99D4-48B6-8FCF-A9D70632B69A}" presName="aSpace" presStyleCnt="0"/>
      <dgm:spPr/>
    </dgm:pt>
    <dgm:pt modelId="{A3CD69CE-21C7-4A52-9B71-17C8BB177196}" type="pres">
      <dgm:prSet presAssocID="{B5657A6B-716F-490E-8D23-D05CDD1280BE}" presName="aNode" presStyleLbl="fgAcc1" presStyleIdx="2" presStyleCnt="3">
        <dgm:presLayoutVars>
          <dgm:bulletEnabled val="1"/>
        </dgm:presLayoutVars>
      </dgm:prSet>
      <dgm:spPr/>
      <dgm:t>
        <a:bodyPr/>
        <a:lstStyle/>
        <a:p>
          <a:endParaRPr lang="en-GB"/>
        </a:p>
      </dgm:t>
    </dgm:pt>
    <dgm:pt modelId="{B6104B31-EE46-4F14-B1F6-827812207A9B}" type="pres">
      <dgm:prSet presAssocID="{B5657A6B-716F-490E-8D23-D05CDD1280BE}" presName="aSpace" presStyleCnt="0"/>
      <dgm:spPr/>
    </dgm:pt>
  </dgm:ptLst>
  <dgm:cxnLst>
    <dgm:cxn modelId="{289CF1A8-5C2E-41B0-9831-8073C63A17C2}" type="presOf" srcId="{530BA10E-9F6A-423B-A63F-4EBE9FEB5B8D}" destId="{D4F6FDBA-DDE3-48EE-8949-711EA062CF0E}" srcOrd="0" destOrd="0" presId="urn:microsoft.com/office/officeart/2005/8/layout/pyramid2"/>
    <dgm:cxn modelId="{7436113C-D3BA-429C-8FBA-37E2C85906CA}" type="presOf" srcId="{1402D6C0-A5BF-4269-A911-3A91EE56C79D}" destId="{900BF095-DCAA-46DC-99D5-2175DCF0AC47}" srcOrd="0" destOrd="0" presId="urn:microsoft.com/office/officeart/2005/8/layout/pyramid2"/>
    <dgm:cxn modelId="{6389B1AC-1C5F-48B5-927F-C581659F45CA}" type="presOf" srcId="{3A7CE3CD-99D4-48B6-8FCF-A9D70632B69A}" destId="{B2A3051D-1B8B-4AE6-B70C-1E8C1EBCEB8F}" srcOrd="0" destOrd="0" presId="urn:microsoft.com/office/officeart/2005/8/layout/pyramid2"/>
    <dgm:cxn modelId="{778E5E49-705A-4C5B-B871-97C842E434B6}" srcId="{1402D6C0-A5BF-4269-A911-3A91EE56C79D}" destId="{3A7CE3CD-99D4-48B6-8FCF-A9D70632B69A}" srcOrd="1" destOrd="0" parTransId="{C31C173B-87AB-40FA-B07E-8E23B657D677}" sibTransId="{DE7674BB-65F9-42CF-BC6E-E7F1ADAB57B4}"/>
    <dgm:cxn modelId="{4DC183AB-4874-420B-A104-FD36BCCC7378}" type="presOf" srcId="{B5657A6B-716F-490E-8D23-D05CDD1280BE}" destId="{A3CD69CE-21C7-4A52-9B71-17C8BB177196}" srcOrd="0" destOrd="0" presId="urn:microsoft.com/office/officeart/2005/8/layout/pyramid2"/>
    <dgm:cxn modelId="{EC58EB53-1745-496A-8616-AFF9B44EA8F5}" srcId="{1402D6C0-A5BF-4269-A911-3A91EE56C79D}" destId="{B5657A6B-716F-490E-8D23-D05CDD1280BE}" srcOrd="2" destOrd="0" parTransId="{A11721C2-CDBD-4854-A3E7-E04A71121503}" sibTransId="{88450048-40ED-4CE1-A73A-256B8E6F4CA0}"/>
    <dgm:cxn modelId="{6A73DE1D-BE48-4126-868C-AC508EBA718B}" srcId="{1402D6C0-A5BF-4269-A911-3A91EE56C79D}" destId="{530BA10E-9F6A-423B-A63F-4EBE9FEB5B8D}" srcOrd="0" destOrd="0" parTransId="{3F073705-5142-4330-953D-A5529AD0AC1E}" sibTransId="{D8D079C0-89EB-4B53-AFEC-1330B0AA9D42}"/>
    <dgm:cxn modelId="{28BBB1F5-E744-4AC5-9D17-FAF788B45CD3}" type="presParOf" srcId="{900BF095-DCAA-46DC-99D5-2175DCF0AC47}" destId="{F899C340-3F4F-445E-82E4-D2A6A08C07AD}" srcOrd="0" destOrd="0" presId="urn:microsoft.com/office/officeart/2005/8/layout/pyramid2"/>
    <dgm:cxn modelId="{73B48617-63A4-4D62-BBC6-CC91CED4E742}" type="presParOf" srcId="{900BF095-DCAA-46DC-99D5-2175DCF0AC47}" destId="{006AA63F-A3F8-409D-8169-982A98261FA9}" srcOrd="1" destOrd="0" presId="urn:microsoft.com/office/officeart/2005/8/layout/pyramid2"/>
    <dgm:cxn modelId="{B0F2C6A7-19E7-4204-BC40-9D353EC2F4C8}" type="presParOf" srcId="{006AA63F-A3F8-409D-8169-982A98261FA9}" destId="{D4F6FDBA-DDE3-48EE-8949-711EA062CF0E}" srcOrd="0" destOrd="0" presId="urn:microsoft.com/office/officeart/2005/8/layout/pyramid2"/>
    <dgm:cxn modelId="{50EC98F8-A7DA-48EA-A0A8-9427C9428D2A}" type="presParOf" srcId="{006AA63F-A3F8-409D-8169-982A98261FA9}" destId="{19EDCF5A-6620-425A-BBC4-BD924B7A83D0}" srcOrd="1" destOrd="0" presId="urn:microsoft.com/office/officeart/2005/8/layout/pyramid2"/>
    <dgm:cxn modelId="{835B0262-02DE-48DA-8B67-7EF9EBA6285B}" type="presParOf" srcId="{006AA63F-A3F8-409D-8169-982A98261FA9}" destId="{B2A3051D-1B8B-4AE6-B70C-1E8C1EBCEB8F}" srcOrd="2" destOrd="0" presId="urn:microsoft.com/office/officeart/2005/8/layout/pyramid2"/>
    <dgm:cxn modelId="{564EF7DD-F855-4A82-8D79-88510B30D948}" type="presParOf" srcId="{006AA63F-A3F8-409D-8169-982A98261FA9}" destId="{C8117A3B-4138-4EF0-8856-8D10E2BD2399}" srcOrd="3" destOrd="0" presId="urn:microsoft.com/office/officeart/2005/8/layout/pyramid2"/>
    <dgm:cxn modelId="{63B18ABE-927C-4C24-B36F-366111F6668C}" type="presParOf" srcId="{006AA63F-A3F8-409D-8169-982A98261FA9}" destId="{A3CD69CE-21C7-4A52-9B71-17C8BB177196}" srcOrd="4" destOrd="0" presId="urn:microsoft.com/office/officeart/2005/8/layout/pyramid2"/>
    <dgm:cxn modelId="{F8962729-BAD4-41A2-8DD1-2F1895DBB12C}" type="presParOf" srcId="{006AA63F-A3F8-409D-8169-982A98261FA9}" destId="{B6104B31-EE46-4F14-B1F6-827812207A9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C340-3F4F-445E-82E4-D2A6A08C07AD}">
      <dsp:nvSpPr>
        <dsp:cNvPr id="0" name=""/>
        <dsp:cNvSpPr/>
      </dsp:nvSpPr>
      <dsp:spPr>
        <a:xfrm>
          <a:off x="711199" y="0"/>
          <a:ext cx="4064000" cy="4064000"/>
        </a:xfrm>
        <a:prstGeom prst="triangl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6FDBA-DDE3-48EE-8949-711EA062CF0E}">
      <dsp:nvSpPr>
        <dsp:cNvPr id="0" name=""/>
        <dsp:cNvSpPr/>
      </dsp:nvSpPr>
      <dsp:spPr>
        <a:xfrm>
          <a:off x="2743199" y="408582"/>
          <a:ext cx="2641600" cy="962025"/>
        </a:xfrm>
        <a:prstGeom prst="roundRect">
          <a:avLst/>
        </a:prstGeom>
        <a:solidFill>
          <a:schemeClr val="tx2">
            <a:alpha val="9000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Equality</a:t>
          </a:r>
          <a:endParaRPr lang="en-GB" sz="4000" kern="1200" dirty="0"/>
        </a:p>
      </dsp:txBody>
      <dsp:txXfrm>
        <a:off x="2790161" y="455544"/>
        <a:ext cx="2547676" cy="868101"/>
      </dsp:txXfrm>
    </dsp:sp>
    <dsp:sp modelId="{B2A3051D-1B8B-4AE6-B70C-1E8C1EBCEB8F}">
      <dsp:nvSpPr>
        <dsp:cNvPr id="0" name=""/>
        <dsp:cNvSpPr/>
      </dsp:nvSpPr>
      <dsp:spPr>
        <a:xfrm>
          <a:off x="2743199" y="1490860"/>
          <a:ext cx="2641600" cy="962025"/>
        </a:xfrm>
        <a:prstGeom prst="roundRect">
          <a:avLst/>
        </a:prstGeom>
        <a:solidFill>
          <a:schemeClr val="accent2">
            <a:alpha val="9000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Rights	</a:t>
          </a:r>
          <a:endParaRPr lang="en-GB" sz="4000" kern="1200" dirty="0"/>
        </a:p>
      </dsp:txBody>
      <dsp:txXfrm>
        <a:off x="2790161" y="1537822"/>
        <a:ext cx="2547676" cy="868101"/>
      </dsp:txXfrm>
    </dsp:sp>
    <dsp:sp modelId="{A3CD69CE-21C7-4A52-9B71-17C8BB177196}">
      <dsp:nvSpPr>
        <dsp:cNvPr id="0" name=""/>
        <dsp:cNvSpPr/>
      </dsp:nvSpPr>
      <dsp:spPr>
        <a:xfrm>
          <a:off x="2743199" y="2573139"/>
          <a:ext cx="2641600" cy="962025"/>
        </a:xfrm>
        <a:prstGeom prst="round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State</a:t>
          </a:r>
          <a:endParaRPr lang="en-GB" sz="4000" kern="1200" dirty="0"/>
        </a:p>
      </dsp:txBody>
      <dsp:txXfrm>
        <a:off x="27901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8CF5F-6228-4D2C-970F-2CBE9A824D85}" type="datetimeFigureOut">
              <a:rPr lang="en-GB" smtClean="0"/>
              <a:t>03/11/2016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1ED27-0EE5-4252-97A3-37089F9497A0}" type="slidenum">
              <a:rPr lang="en-GB" smtClean="0"/>
              <a:t>‹#›</a:t>
            </a:fld>
            <a:endParaRPr lang="en-GB"/>
          </a:p>
        </p:txBody>
      </p:sp>
    </p:spTree>
    <p:extLst>
      <p:ext uri="{BB962C8B-B14F-4D97-AF65-F5344CB8AC3E}">
        <p14:creationId xmlns:p14="http://schemas.microsoft.com/office/powerpoint/2010/main" val="115174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EC95B3-1A27-4AB9-8C52-73902F8AC84B}" type="slidenum">
              <a:rPr lang="en-GB" smtClean="0"/>
              <a:t>35</a:t>
            </a:fld>
            <a:endParaRPr lang="en-GB"/>
          </a:p>
        </p:txBody>
      </p:sp>
    </p:spTree>
    <p:extLst>
      <p:ext uri="{BB962C8B-B14F-4D97-AF65-F5344CB8AC3E}">
        <p14:creationId xmlns:p14="http://schemas.microsoft.com/office/powerpoint/2010/main" val="237207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84213"/>
            <a:ext cx="4572000" cy="3429000"/>
          </a:xfrm>
        </p:spPr>
      </p:sp>
      <p:sp>
        <p:nvSpPr>
          <p:cNvPr id="3" name="Notes Placeholder 2"/>
          <p:cNvSpPr>
            <a:spLocks noGrp="1"/>
          </p:cNvSpPr>
          <p:nvPr>
            <p:ph type="body" idx="1"/>
          </p:nvPr>
        </p:nvSpPr>
        <p:spPr>
          <a:xfrm>
            <a:off x="764704" y="4283968"/>
            <a:ext cx="5846440" cy="4546848"/>
          </a:xfrm>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CF5FB6E-073C-4602-B044-11FAC2CF3890}" type="slidenum">
              <a:rPr lang="en-GB" smtClean="0"/>
              <a:t>51</a:t>
            </a:fld>
            <a:endParaRPr lang="en-GB"/>
          </a:p>
        </p:txBody>
      </p:sp>
    </p:spTree>
    <p:extLst>
      <p:ext uri="{BB962C8B-B14F-4D97-AF65-F5344CB8AC3E}">
        <p14:creationId xmlns:p14="http://schemas.microsoft.com/office/powerpoint/2010/main" val="8095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EC95B3-1A27-4AB9-8C52-73902F8AC84B}" type="slidenum">
              <a:rPr lang="en-GB" smtClean="0"/>
              <a:t>53</a:t>
            </a:fld>
            <a:endParaRPr lang="en-GB"/>
          </a:p>
        </p:txBody>
      </p:sp>
    </p:spTree>
    <p:extLst>
      <p:ext uri="{BB962C8B-B14F-4D97-AF65-F5344CB8AC3E}">
        <p14:creationId xmlns:p14="http://schemas.microsoft.com/office/powerpoint/2010/main" val="8238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EC95B3-1A27-4AB9-8C52-73902F8AC84B}" type="slidenum">
              <a:rPr lang="en-GB" smtClean="0"/>
              <a:t>37</a:t>
            </a:fld>
            <a:endParaRPr lang="en-GB"/>
          </a:p>
        </p:txBody>
      </p:sp>
    </p:spTree>
    <p:extLst>
      <p:ext uri="{BB962C8B-B14F-4D97-AF65-F5344CB8AC3E}">
        <p14:creationId xmlns:p14="http://schemas.microsoft.com/office/powerpoint/2010/main" val="370911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EC95B3-1A27-4AB9-8C52-73902F8AC84B}" type="slidenum">
              <a:rPr lang="en-GB" smtClean="0"/>
              <a:t>38</a:t>
            </a:fld>
            <a:endParaRPr lang="en-GB"/>
          </a:p>
        </p:txBody>
      </p:sp>
    </p:spTree>
    <p:extLst>
      <p:ext uri="{BB962C8B-B14F-4D97-AF65-F5344CB8AC3E}">
        <p14:creationId xmlns:p14="http://schemas.microsoft.com/office/powerpoint/2010/main" val="157475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EC95B3-1A27-4AB9-8C52-73902F8AC84B}" type="slidenum">
              <a:rPr lang="en-GB" smtClean="0"/>
              <a:t>43</a:t>
            </a:fld>
            <a:endParaRPr lang="en-GB"/>
          </a:p>
        </p:txBody>
      </p:sp>
    </p:spTree>
    <p:extLst>
      <p:ext uri="{BB962C8B-B14F-4D97-AF65-F5344CB8AC3E}">
        <p14:creationId xmlns:p14="http://schemas.microsoft.com/office/powerpoint/2010/main" val="131372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64704" y="428396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defRPr>
                <a:solidFill>
                  <a:schemeClr val="tx1"/>
                </a:solidFill>
                <a:latin typeface="Arial" charset="0"/>
                <a:ea typeface="MS PGothic" pitchFamily="34" charset="-128"/>
              </a:defRPr>
            </a:lvl1pPr>
            <a:lvl2pPr marL="742950" indent="-285750" defTabSz="958850" eaLnBrk="0" hangingPunct="0">
              <a:defRPr>
                <a:solidFill>
                  <a:schemeClr val="tx1"/>
                </a:solidFill>
                <a:latin typeface="Arial" charset="0"/>
                <a:ea typeface="MS PGothic" pitchFamily="34" charset="-128"/>
              </a:defRPr>
            </a:lvl2pPr>
            <a:lvl3pPr marL="1143000" indent="-228600" defTabSz="958850" eaLnBrk="0" hangingPunct="0">
              <a:defRPr>
                <a:solidFill>
                  <a:schemeClr val="tx1"/>
                </a:solidFill>
                <a:latin typeface="Arial" charset="0"/>
                <a:ea typeface="MS PGothic" pitchFamily="34" charset="-128"/>
              </a:defRPr>
            </a:lvl3pPr>
            <a:lvl4pPr marL="1600200" indent="-228600" defTabSz="958850" eaLnBrk="0" hangingPunct="0">
              <a:defRPr>
                <a:solidFill>
                  <a:schemeClr val="tx1"/>
                </a:solidFill>
                <a:latin typeface="Arial" charset="0"/>
                <a:ea typeface="MS PGothic" pitchFamily="34" charset="-128"/>
              </a:defRPr>
            </a:lvl4pPr>
            <a:lvl5pPr marL="2057400" indent="-228600" defTabSz="958850" eaLnBrk="0" hangingPunct="0">
              <a:defRPr>
                <a:solidFill>
                  <a:schemeClr val="tx1"/>
                </a:solidFill>
                <a:latin typeface="Arial" charset="0"/>
                <a:ea typeface="MS PGothic" pitchFamily="34" charset="-128"/>
              </a:defRPr>
            </a:lvl5pPr>
            <a:lvl6pPr marL="2514600" indent="-228600" defTabSz="95885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95885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95885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95885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5F8DC5A5-68B1-426E-ABDE-54397F4B030F}" type="slidenum">
              <a:rPr lang="en-GB" smtClean="0"/>
              <a:pPr eaLnBrk="1" hangingPunct="1">
                <a:defRPr/>
              </a:pPr>
              <a:t>44</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492759-1646-4BF3-9D72-AE6B4E5F97FE}" type="slidenum">
              <a:rPr lang="en-GB" smtClean="0"/>
              <a:t>45</a:t>
            </a:fld>
            <a:endParaRPr lang="en-GB"/>
          </a:p>
        </p:txBody>
      </p:sp>
    </p:spTree>
    <p:extLst>
      <p:ext uri="{BB962C8B-B14F-4D97-AF65-F5344CB8AC3E}">
        <p14:creationId xmlns:p14="http://schemas.microsoft.com/office/powerpoint/2010/main" val="97836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EC95B3-1A27-4AB9-8C52-73902F8AC84B}" type="slidenum">
              <a:rPr lang="en-GB" smtClean="0"/>
              <a:t>47</a:t>
            </a:fld>
            <a:endParaRPr lang="en-GB"/>
          </a:p>
        </p:txBody>
      </p:sp>
    </p:spTree>
    <p:extLst>
      <p:ext uri="{BB962C8B-B14F-4D97-AF65-F5344CB8AC3E}">
        <p14:creationId xmlns:p14="http://schemas.microsoft.com/office/powerpoint/2010/main" val="124401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F5FB6E-073C-4602-B044-11FAC2CF3890}" type="slidenum">
              <a:rPr lang="en-GB" smtClean="0"/>
              <a:t>48</a:t>
            </a:fld>
            <a:endParaRPr lang="en-GB"/>
          </a:p>
        </p:txBody>
      </p:sp>
    </p:spTree>
    <p:extLst>
      <p:ext uri="{BB962C8B-B14F-4D97-AF65-F5344CB8AC3E}">
        <p14:creationId xmlns:p14="http://schemas.microsoft.com/office/powerpoint/2010/main" val="157922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EC95B3-1A27-4AB9-8C52-73902F8AC84B}" type="slidenum">
              <a:rPr lang="en-GB" smtClean="0"/>
              <a:t>49</a:t>
            </a:fld>
            <a:endParaRPr lang="en-GB"/>
          </a:p>
        </p:txBody>
      </p:sp>
    </p:spTree>
    <p:extLst>
      <p:ext uri="{BB962C8B-B14F-4D97-AF65-F5344CB8AC3E}">
        <p14:creationId xmlns:p14="http://schemas.microsoft.com/office/powerpoint/2010/main" val="300721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17" name="Footer Placeholder 16"/>
          <p:cNvSpPr>
            <a:spLocks noGrp="1"/>
          </p:cNvSpPr>
          <p:nvPr>
            <p:ph type="ftr" sz="quarter" idx="11"/>
          </p:nvPr>
        </p:nvSpPr>
        <p:spPr/>
        <p:txBody>
          <a:bodyPr/>
          <a:lstStyle>
            <a:extLst/>
          </a:lstStyle>
          <a:p>
            <a:endParaRPr lang="en-GB"/>
          </a:p>
        </p:txBody>
      </p:sp>
      <p:sp>
        <p:nvSpPr>
          <p:cNvPr id="29" name="Slide Number Placeholder 28"/>
          <p:cNvSpPr>
            <a:spLocks noGrp="1"/>
          </p:cNvSpPr>
          <p:nvPr>
            <p:ph type="sldNum" sz="quarter" idx="12"/>
          </p:nvPr>
        </p:nvSpPr>
        <p:spPr/>
        <p:txBody>
          <a:bodyPr/>
          <a:lstStyle>
            <a:extLst/>
          </a:lstStyle>
          <a:p>
            <a:fld id="{7624B315-8828-4CC1-AA9E-3A4882F5E92C}" type="slidenum">
              <a:rPr lang="en-GB" smtClean="0"/>
              <a:t>‹#›</a:t>
            </a:fld>
            <a:endParaRPr lang="en-GB"/>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624B315-8828-4CC1-AA9E-3A4882F5E92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624B315-8828-4CC1-AA9E-3A4882F5E92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624B315-8828-4CC1-AA9E-3A4882F5E92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624B315-8828-4CC1-AA9E-3A4882F5E92C}" type="slidenum">
              <a:rPr lang="en-GB" smtClean="0"/>
              <a:t>‹#›</a:t>
            </a:fld>
            <a:endParaRPr lang="en-GB"/>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624B315-8828-4CC1-AA9E-3A4882F5E92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624B315-8828-4CC1-AA9E-3A4882F5E92C}" type="slidenum">
              <a:rPr lang="en-GB" smtClean="0"/>
              <a:t>‹#›</a:t>
            </a:fld>
            <a:endParaRPr lang="en-GB"/>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624B315-8828-4CC1-AA9E-3A4882F5E92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624B315-8828-4CC1-AA9E-3A4882F5E92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1FD7BB-1EDE-4705-94CD-D5D91CD942FC}" type="datetimeFigureOut">
              <a:rPr lang="en-GB" smtClean="0"/>
              <a:t>03/11/2016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624B315-8828-4CC1-AA9E-3A4882F5E92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51FD7BB-1EDE-4705-94CD-D5D91CD942FC}" type="datetimeFigureOut">
              <a:rPr lang="en-GB" smtClean="0"/>
              <a:t>03/11/2016</a:t>
            </a:fld>
            <a:endParaRPr lang="en-GB"/>
          </a:p>
        </p:txBody>
      </p:sp>
      <p:sp>
        <p:nvSpPr>
          <p:cNvPr id="6" name="Footer Placeholder 5"/>
          <p:cNvSpPr>
            <a:spLocks noGrp="1"/>
          </p:cNvSpPr>
          <p:nvPr>
            <p:ph type="ftr" sz="quarter" idx="11"/>
          </p:nvPr>
        </p:nvSpPr>
        <p:spPr>
          <a:xfrm>
            <a:off x="914400" y="55499"/>
            <a:ext cx="5562600" cy="365125"/>
          </a:xfrm>
        </p:spPr>
        <p:txBody>
          <a:bodyPr/>
          <a:lstStyle>
            <a:extLst/>
          </a:lstStyle>
          <a:p>
            <a:endParaRPr lang="en-GB"/>
          </a:p>
        </p:txBody>
      </p:sp>
      <p:sp>
        <p:nvSpPr>
          <p:cNvPr id="7" name="Slide Number Placeholder 6"/>
          <p:cNvSpPr>
            <a:spLocks noGrp="1"/>
          </p:cNvSpPr>
          <p:nvPr>
            <p:ph type="sldNum" sz="quarter" idx="12"/>
          </p:nvPr>
        </p:nvSpPr>
        <p:spPr>
          <a:xfrm>
            <a:off x="8610600" y="55499"/>
            <a:ext cx="457200" cy="365125"/>
          </a:xfrm>
        </p:spPr>
        <p:txBody>
          <a:bodyPr/>
          <a:lstStyle>
            <a:extLst/>
          </a:lstStyle>
          <a:p>
            <a:fld id="{7624B315-8828-4CC1-AA9E-3A4882F5E92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51FD7BB-1EDE-4705-94CD-D5D91CD942FC}" type="datetimeFigureOut">
              <a:rPr lang="en-GB" smtClean="0"/>
              <a:t>03/11/2016</a:t>
            </a:fld>
            <a:endParaRPr lang="en-GB"/>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GB"/>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624B315-8828-4CC1-AA9E-3A4882F5E92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8vicTYgIEhQ"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r>
            <a:br>
              <a:rPr lang="en-US" dirty="0"/>
            </a:br>
            <a:r>
              <a:rPr lang="en-US" dirty="0" smtClean="0"/>
              <a:t>Lucy </a:t>
            </a:r>
            <a:r>
              <a:rPr lang="en-US" dirty="0" err="1"/>
              <a:t>Finchett</a:t>
            </a:r>
            <a:r>
              <a:rPr lang="en-US" dirty="0"/>
              <a:t>-Maddock</a:t>
            </a:r>
            <a:r>
              <a:rPr lang="en-GB" dirty="0"/>
              <a:t/>
            </a:r>
            <a:br>
              <a:rPr lang="en-GB" dirty="0"/>
            </a:br>
            <a:r>
              <a:rPr lang="en-US" dirty="0" smtClean="0"/>
              <a:t>Free University Brighton</a:t>
            </a:r>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043608" y="1428800"/>
            <a:ext cx="6624736" cy="1446550"/>
          </a:xfrm>
          <a:prstGeom prst="rect">
            <a:avLst/>
          </a:prstGeom>
          <a:noFill/>
        </p:spPr>
        <p:txBody>
          <a:bodyPr wrap="square" rtlCol="0">
            <a:spAutoFit/>
          </a:bodyPr>
          <a:lstStyle/>
          <a:p>
            <a:r>
              <a:rPr lang="en-US" sz="4400" b="1" dirty="0" smtClean="0"/>
              <a:t>HUMAN RIGHTS </a:t>
            </a:r>
          </a:p>
          <a:p>
            <a:r>
              <a:rPr lang="en-US" sz="4400" b="1" dirty="0" smtClean="0"/>
              <a:t>AND EQUALITY</a:t>
            </a:r>
            <a:endParaRPr lang="en-GB" sz="4400" b="1" dirty="0"/>
          </a:p>
        </p:txBody>
      </p:sp>
      <p:pic>
        <p:nvPicPr>
          <p:cNvPr id="1026" name="Picture 2" descr="http://www.scottish.parliament.uk/images/Equalities/EqualWorkforce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996952"/>
            <a:ext cx="3110025" cy="2069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free university brigh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3265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6706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International Norms</a:t>
            </a:r>
            <a:endParaRPr lang="en-GB" dirty="0"/>
          </a:p>
        </p:txBody>
      </p:sp>
      <p:sp>
        <p:nvSpPr>
          <p:cNvPr id="3" name="Content Placeholder 2"/>
          <p:cNvSpPr>
            <a:spLocks noGrp="1"/>
          </p:cNvSpPr>
          <p:nvPr>
            <p:ph idx="1"/>
          </p:nvPr>
        </p:nvSpPr>
        <p:spPr/>
        <p:txBody>
          <a:bodyPr>
            <a:normAutofit/>
          </a:bodyPr>
          <a:lstStyle/>
          <a:p>
            <a:pPr algn="just"/>
            <a:r>
              <a:rPr lang="en-GB" dirty="0"/>
              <a:t>C</a:t>
            </a:r>
            <a:r>
              <a:rPr lang="en-GB" dirty="0" smtClean="0"/>
              <a:t>onventional </a:t>
            </a:r>
            <a:r>
              <a:rPr lang="en-GB" dirty="0"/>
              <a:t>human rights norms specify a standard that is in some important sense </a:t>
            </a:r>
            <a:r>
              <a:rPr lang="en-GB" i="1" dirty="0"/>
              <a:t>minimal</a:t>
            </a:r>
          </a:p>
          <a:p>
            <a:pPr algn="just"/>
            <a:r>
              <a:rPr lang="en-GB" i="1" dirty="0" smtClean="0"/>
              <a:t>“Human </a:t>
            </a:r>
            <a:r>
              <a:rPr lang="en-GB" i="1" dirty="0"/>
              <a:t>rights norms specify standards </a:t>
            </a:r>
            <a:r>
              <a:rPr lang="en-GB" i="1" dirty="0" smtClean="0"/>
              <a:t>of </a:t>
            </a:r>
            <a:r>
              <a:rPr lang="en-GB" b="1" i="1" dirty="0" smtClean="0"/>
              <a:t>transnational justice</a:t>
            </a:r>
            <a:r>
              <a:rPr lang="en-GB" i="1" dirty="0" smtClean="0"/>
              <a:t>, </a:t>
            </a:r>
            <a:r>
              <a:rPr lang="en-GB" b="1" i="1" dirty="0"/>
              <a:t>minimal conditions </a:t>
            </a:r>
            <a:r>
              <a:rPr lang="en-GB" i="1" dirty="0"/>
              <a:t>that a just international order </a:t>
            </a:r>
            <a:r>
              <a:rPr lang="en-GB" i="1" dirty="0" smtClean="0"/>
              <a:t>would require </a:t>
            </a:r>
            <a:r>
              <a:rPr lang="en-GB" i="1" dirty="0"/>
              <a:t>every state to meet in its treatment of human beings, both </a:t>
            </a:r>
            <a:r>
              <a:rPr lang="en-GB" i="1" dirty="0" smtClean="0"/>
              <a:t>domestically and abroad” </a:t>
            </a:r>
            <a:r>
              <a:rPr lang="en-GB" dirty="0" smtClean="0"/>
              <a:t>(Buchanan, 2005) .</a:t>
            </a:r>
            <a:endParaRPr lang="en-GB" dirty="0"/>
          </a:p>
        </p:txBody>
      </p:sp>
    </p:spTree>
    <p:extLst>
      <p:ext uri="{BB962C8B-B14F-4D97-AF65-F5344CB8AC3E}">
        <p14:creationId xmlns:p14="http://schemas.microsoft.com/office/powerpoint/2010/main" val="27439391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a:t>
            </a:r>
            <a:r>
              <a:rPr lang="en-US" dirty="0" err="1" smtClean="0"/>
              <a:t>Centred</a:t>
            </a:r>
            <a:r>
              <a:rPr lang="en-US" dirty="0" smtClean="0"/>
              <a:t> Inherent Dignity</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Expression </a:t>
            </a:r>
            <a:r>
              <a:rPr lang="en-GB" dirty="0"/>
              <a:t>in two of the </a:t>
            </a:r>
            <a:r>
              <a:rPr lang="en-GB" dirty="0" smtClean="0"/>
              <a:t>most important </a:t>
            </a:r>
            <a:r>
              <a:rPr lang="en-GB" dirty="0"/>
              <a:t>rights </a:t>
            </a:r>
            <a:r>
              <a:rPr lang="en-GB" dirty="0" smtClean="0"/>
              <a:t>conventions:</a:t>
            </a:r>
          </a:p>
          <a:p>
            <a:pPr lvl="1"/>
            <a:r>
              <a:rPr lang="en-GB" i="1" dirty="0" smtClean="0"/>
              <a:t>Universal </a:t>
            </a:r>
            <a:r>
              <a:rPr lang="en-GB" i="1" dirty="0"/>
              <a:t>Declaration of Human </a:t>
            </a:r>
            <a:r>
              <a:rPr lang="en-GB" i="1" dirty="0" smtClean="0"/>
              <a:t>Rights</a:t>
            </a:r>
          </a:p>
          <a:p>
            <a:pPr lvl="1"/>
            <a:r>
              <a:rPr lang="en-GB" i="1" dirty="0" smtClean="0"/>
              <a:t>International </a:t>
            </a:r>
            <a:r>
              <a:rPr lang="en-GB" i="1" dirty="0"/>
              <a:t>Covenant on Civil and Political </a:t>
            </a:r>
            <a:r>
              <a:rPr lang="en-GB" i="1" dirty="0" smtClean="0"/>
              <a:t>Rights (ICCPR)</a:t>
            </a:r>
            <a:endParaRPr lang="en-GB" dirty="0"/>
          </a:p>
          <a:p>
            <a:pPr lvl="1"/>
            <a:r>
              <a:rPr lang="en-GB" b="1" dirty="0" smtClean="0"/>
              <a:t>‘</a:t>
            </a:r>
            <a:r>
              <a:rPr lang="en-GB" b="1" dirty="0"/>
              <a:t>inherent dignity’ </a:t>
            </a:r>
            <a:r>
              <a:rPr lang="en-GB" dirty="0"/>
              <a:t>of </a:t>
            </a:r>
            <a:r>
              <a:rPr lang="en-GB" dirty="0" smtClean="0"/>
              <a:t>each human </a:t>
            </a:r>
            <a:r>
              <a:rPr lang="en-GB" dirty="0"/>
              <a:t>being.</a:t>
            </a:r>
          </a:p>
        </p:txBody>
      </p:sp>
    </p:spTree>
    <p:extLst>
      <p:ext uri="{BB962C8B-B14F-4D97-AF65-F5344CB8AC3E}">
        <p14:creationId xmlns:p14="http://schemas.microsoft.com/office/powerpoint/2010/main" val="331094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Minimalism and Assurance</a:t>
            </a:r>
            <a:endParaRPr lang="en-GB" dirty="0"/>
          </a:p>
        </p:txBody>
      </p:sp>
      <p:sp>
        <p:nvSpPr>
          <p:cNvPr id="3" name="Content Placeholder 2"/>
          <p:cNvSpPr>
            <a:spLocks noGrp="1"/>
          </p:cNvSpPr>
          <p:nvPr>
            <p:ph idx="1"/>
          </p:nvPr>
        </p:nvSpPr>
        <p:spPr/>
        <p:txBody>
          <a:bodyPr>
            <a:normAutofit/>
          </a:bodyPr>
          <a:lstStyle/>
          <a:p>
            <a:pPr algn="just"/>
            <a:r>
              <a:rPr lang="en-GB" dirty="0" smtClean="0"/>
              <a:t>Jeremy  Waldron </a:t>
            </a:r>
            <a:r>
              <a:rPr lang="en-GB" dirty="0"/>
              <a:t> </a:t>
            </a:r>
            <a:r>
              <a:rPr lang="en-GB" dirty="0" smtClean="0"/>
              <a:t>- Assurance </a:t>
            </a:r>
            <a:r>
              <a:rPr lang="en-GB" dirty="0"/>
              <a:t>means that everyone should feel secure in that he or she </a:t>
            </a:r>
            <a:r>
              <a:rPr lang="en-GB" dirty="0" smtClean="0"/>
              <a:t>has </a:t>
            </a:r>
            <a:r>
              <a:rPr lang="en-GB" i="1" dirty="0" smtClean="0"/>
              <a:t>“an </a:t>
            </a:r>
            <a:r>
              <a:rPr lang="en-GB" i="1" dirty="0"/>
              <a:t>elementary entitlement to justice, and [that] all deserve protection from the most egregious </a:t>
            </a:r>
            <a:r>
              <a:rPr lang="en-GB" i="1" dirty="0" smtClean="0"/>
              <a:t>forms of </a:t>
            </a:r>
            <a:r>
              <a:rPr lang="en-GB" i="1" dirty="0"/>
              <a:t>violence, exclusion, indignity and </a:t>
            </a:r>
            <a:r>
              <a:rPr lang="en-GB" i="1" dirty="0" smtClean="0"/>
              <a:t>subordination” </a:t>
            </a:r>
            <a:r>
              <a:rPr lang="en-GB" dirty="0" smtClean="0"/>
              <a:t>(</a:t>
            </a:r>
            <a:r>
              <a:rPr lang="en-GB" i="1" dirty="0"/>
              <a:t>Waldron, The Harm in Hate Speech (2012), p.83</a:t>
            </a:r>
            <a:r>
              <a:rPr lang="en-GB" dirty="0" smtClean="0"/>
              <a:t>.)</a:t>
            </a:r>
          </a:p>
        </p:txBody>
      </p:sp>
    </p:spTree>
    <p:extLst>
      <p:ext uri="{BB962C8B-B14F-4D97-AF65-F5344CB8AC3E}">
        <p14:creationId xmlns:p14="http://schemas.microsoft.com/office/powerpoint/2010/main" val="22437548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r>
              <a:rPr lang="en-GB" dirty="0" smtClean="0"/>
              <a:t>Common law – </a:t>
            </a:r>
            <a:r>
              <a:rPr lang="en-GB" i="1" dirty="0" smtClean="0"/>
              <a:t>habeas </a:t>
            </a:r>
            <a:r>
              <a:rPr lang="en-GB" dirty="0" smtClean="0"/>
              <a:t>corpus</a:t>
            </a:r>
          </a:p>
          <a:p>
            <a:pPr algn="just"/>
            <a:r>
              <a:rPr lang="en-US" dirty="0" smtClean="0"/>
              <a:t>Public law – judicial review</a:t>
            </a:r>
            <a:endParaRPr lang="en-GB" dirty="0" smtClean="0"/>
          </a:p>
          <a:p>
            <a:pPr algn="just"/>
            <a:r>
              <a:rPr lang="en-GB" dirty="0" smtClean="0"/>
              <a:t>Criminal law</a:t>
            </a:r>
          </a:p>
          <a:p>
            <a:pPr algn="just"/>
            <a:r>
              <a:rPr lang="en-GB" dirty="0" smtClean="0"/>
              <a:t>Anti-discrimination legislation</a:t>
            </a:r>
          </a:p>
          <a:p>
            <a:pPr algn="just"/>
            <a:r>
              <a:rPr lang="en-GB" dirty="0" smtClean="0"/>
              <a:t>Human </a:t>
            </a:r>
            <a:r>
              <a:rPr lang="en-GB" dirty="0"/>
              <a:t>rights </a:t>
            </a:r>
            <a:r>
              <a:rPr lang="en-GB" dirty="0" smtClean="0"/>
              <a:t>law</a:t>
            </a:r>
          </a:p>
          <a:p>
            <a:pPr marL="68580" indent="0" algn="just">
              <a:buNone/>
            </a:pPr>
            <a:r>
              <a:rPr lang="en-GB" dirty="0" smtClean="0"/>
              <a:t>= secure </a:t>
            </a:r>
            <a:r>
              <a:rPr lang="en-GB" dirty="0"/>
              <a:t>equal respect for some of the most elementary entitlements to justice that everyone should be </a:t>
            </a:r>
            <a:r>
              <a:rPr lang="en-GB" b="1" dirty="0"/>
              <a:t>assured</a:t>
            </a:r>
            <a:r>
              <a:rPr lang="en-GB" dirty="0"/>
              <a:t> about. </a:t>
            </a:r>
          </a:p>
        </p:txBody>
      </p:sp>
    </p:spTree>
    <p:extLst>
      <p:ext uri="{BB962C8B-B14F-4D97-AF65-F5344CB8AC3E}">
        <p14:creationId xmlns:p14="http://schemas.microsoft.com/office/powerpoint/2010/main" val="25152690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Rights, Justice and Injustice</a:t>
            </a:r>
            <a:endParaRPr lang="en-GB" dirty="0"/>
          </a:p>
        </p:txBody>
      </p:sp>
      <p:sp>
        <p:nvSpPr>
          <p:cNvPr id="3" name="Content Placeholder 2"/>
          <p:cNvSpPr>
            <a:spLocks noGrp="1"/>
          </p:cNvSpPr>
          <p:nvPr>
            <p:ph idx="1"/>
          </p:nvPr>
        </p:nvSpPr>
        <p:spPr/>
        <p:txBody>
          <a:bodyPr/>
          <a:lstStyle/>
          <a:p>
            <a:endParaRPr lang="en-US" dirty="0" smtClean="0"/>
          </a:p>
          <a:p>
            <a:r>
              <a:rPr lang="en-US" dirty="0" smtClean="0"/>
              <a:t>How does it feel to experience injustice?</a:t>
            </a:r>
          </a:p>
          <a:p>
            <a:r>
              <a:rPr lang="en-US" dirty="0" smtClean="0"/>
              <a:t>Can you think of an example?</a:t>
            </a:r>
          </a:p>
          <a:p>
            <a:r>
              <a:rPr lang="en-US" dirty="0" smtClean="0"/>
              <a:t>What do you seek to do?</a:t>
            </a:r>
          </a:p>
          <a:p>
            <a:endParaRPr lang="en-US" dirty="0"/>
          </a:p>
          <a:p>
            <a:r>
              <a:rPr lang="en-US" dirty="0"/>
              <a:t>World Wars</a:t>
            </a:r>
          </a:p>
          <a:p>
            <a:r>
              <a:rPr lang="en-US" dirty="0"/>
              <a:t>Protest</a:t>
            </a:r>
          </a:p>
          <a:p>
            <a:r>
              <a:rPr lang="en-US" dirty="0" smtClean="0"/>
              <a:t>End to Impunity</a:t>
            </a:r>
          </a:p>
          <a:p>
            <a:endParaRPr lang="en-US" dirty="0"/>
          </a:p>
          <a:p>
            <a:endParaRPr lang="en-GB" dirty="0"/>
          </a:p>
        </p:txBody>
      </p:sp>
    </p:spTree>
    <p:extLst>
      <p:ext uri="{BB962C8B-B14F-4D97-AF65-F5344CB8AC3E}">
        <p14:creationId xmlns:p14="http://schemas.microsoft.com/office/powerpoint/2010/main" val="408529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Rights Law</a:t>
            </a:r>
            <a:endParaRPr lang="en-GB" dirty="0"/>
          </a:p>
        </p:txBody>
      </p:sp>
      <p:sp>
        <p:nvSpPr>
          <p:cNvPr id="3" name="Content Placeholder 2"/>
          <p:cNvSpPr>
            <a:spLocks noGrp="1"/>
          </p:cNvSpPr>
          <p:nvPr>
            <p:ph idx="1"/>
          </p:nvPr>
        </p:nvSpPr>
        <p:spPr/>
        <p:txBody>
          <a:bodyPr/>
          <a:lstStyle/>
          <a:p>
            <a:pPr marL="68580" indent="0">
              <a:buNone/>
            </a:pPr>
            <a:r>
              <a:rPr lang="en-US" b="1" i="1" dirty="0" smtClean="0"/>
              <a:t>Where does the legality of human rights come from?</a:t>
            </a:r>
          </a:p>
          <a:p>
            <a:pPr marL="68580" indent="0">
              <a:buNone/>
            </a:pPr>
            <a:endParaRPr lang="en-US" b="1" i="1" dirty="0" smtClean="0"/>
          </a:p>
          <a:p>
            <a:r>
              <a:rPr lang="en-US" b="1" dirty="0" smtClean="0"/>
              <a:t>International</a:t>
            </a:r>
          </a:p>
          <a:p>
            <a:r>
              <a:rPr lang="en-US" b="1" dirty="0" smtClean="0"/>
              <a:t>Regional</a:t>
            </a:r>
          </a:p>
          <a:p>
            <a:r>
              <a:rPr lang="en-US" b="1" dirty="0" smtClean="0"/>
              <a:t>National </a:t>
            </a:r>
            <a:endParaRPr lang="en-GB" b="1" dirty="0"/>
          </a:p>
        </p:txBody>
      </p:sp>
    </p:spTree>
    <p:extLst>
      <p:ext uri="{BB962C8B-B14F-4D97-AF65-F5344CB8AC3E}">
        <p14:creationId xmlns:p14="http://schemas.microsoft.com/office/powerpoint/2010/main" val="158763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Universal Declaration of Human Rights (UDHR) 1948 </a:t>
            </a:r>
            <a:endParaRPr lang="en-US" dirty="0"/>
          </a:p>
        </p:txBody>
      </p:sp>
      <p:sp>
        <p:nvSpPr>
          <p:cNvPr id="3" name="Content Placeholder 2"/>
          <p:cNvSpPr>
            <a:spLocks noGrp="1"/>
          </p:cNvSpPr>
          <p:nvPr>
            <p:ph idx="1"/>
          </p:nvPr>
        </p:nvSpPr>
        <p:spPr/>
        <p:txBody>
          <a:bodyPr/>
          <a:lstStyle/>
          <a:p>
            <a:pPr algn="just"/>
            <a:r>
              <a:rPr lang="en-GB" b="1" dirty="0"/>
              <a:t>All human beings are born with equal and inalienable rights and fundamental </a:t>
            </a:r>
            <a:r>
              <a:rPr lang="en-GB" b="1" dirty="0" smtClean="0"/>
              <a:t>freedoms</a:t>
            </a:r>
          </a:p>
          <a:p>
            <a:pPr algn="just"/>
            <a:r>
              <a:rPr lang="en-GB" b="1" dirty="0" smtClean="0"/>
              <a:t>Inherent                                                                   dignity</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950" y="2924944"/>
            <a:ext cx="4519481" cy="357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71704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Era of Cooperation</a:t>
            </a:r>
            <a:endParaRPr lang="en-GB" dirty="0"/>
          </a:p>
        </p:txBody>
      </p:sp>
      <p:sp>
        <p:nvSpPr>
          <p:cNvPr id="3" name="Content Placeholder 2"/>
          <p:cNvSpPr>
            <a:spLocks noGrp="1"/>
          </p:cNvSpPr>
          <p:nvPr>
            <p:ph idx="1"/>
          </p:nvPr>
        </p:nvSpPr>
        <p:spPr/>
        <p:txBody>
          <a:bodyPr>
            <a:normAutofit fontScale="92500" lnSpcReduction="20000"/>
          </a:bodyPr>
          <a:lstStyle/>
          <a:p>
            <a:r>
              <a:rPr lang="en-US" dirty="0"/>
              <a:t>European Convention of Human Rights (ECHR) 1950 – British lawyers and Churchill very influential</a:t>
            </a:r>
          </a:p>
          <a:p>
            <a:r>
              <a:rPr lang="en-US" dirty="0"/>
              <a:t>Established by the newly formed Council of Europe 1947</a:t>
            </a:r>
          </a:p>
          <a:p>
            <a:r>
              <a:rPr lang="en-US" dirty="0"/>
              <a:t>Council of Europe and EC borne out of an era of cooperation</a:t>
            </a:r>
          </a:p>
          <a:p>
            <a:r>
              <a:rPr lang="en-US" dirty="0"/>
              <a:t>Victorious powers of the World Wars – Great Britain, France, US</a:t>
            </a:r>
          </a:p>
          <a:p>
            <a:r>
              <a:rPr lang="en-US" dirty="0"/>
              <a:t>European Court of Human Rights (ECtHR) established 1959 (UK only accepted right to individual petition 1966</a:t>
            </a:r>
            <a:r>
              <a:rPr lang="en-US" dirty="0" smtClean="0"/>
              <a:t>)</a:t>
            </a:r>
            <a:endParaRPr lang="en-GB" dirty="0"/>
          </a:p>
          <a:p>
            <a:endParaRPr lang="en-GB" dirty="0"/>
          </a:p>
        </p:txBody>
      </p:sp>
    </p:spTree>
    <p:extLst>
      <p:ext uri="{BB962C8B-B14F-4D97-AF65-F5344CB8AC3E}">
        <p14:creationId xmlns:p14="http://schemas.microsoft.com/office/powerpoint/2010/main" val="704161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Cosmopolitanism and HR</a:t>
            </a:r>
            <a:endParaRPr lang="en-GB" dirty="0"/>
          </a:p>
        </p:txBody>
      </p:sp>
      <p:sp>
        <p:nvSpPr>
          <p:cNvPr id="3" name="Content Placeholder 2"/>
          <p:cNvSpPr>
            <a:spLocks noGrp="1"/>
          </p:cNvSpPr>
          <p:nvPr>
            <p:ph idx="1"/>
          </p:nvPr>
        </p:nvSpPr>
        <p:spPr/>
        <p:txBody>
          <a:bodyPr>
            <a:normAutofit/>
          </a:bodyPr>
          <a:lstStyle/>
          <a:p>
            <a:r>
              <a:rPr lang="en-GB" dirty="0" smtClean="0"/>
              <a:t>Socrates - </a:t>
            </a:r>
            <a:r>
              <a:rPr lang="en-GB" i="1" dirty="0" smtClean="0"/>
              <a:t>“I </a:t>
            </a:r>
            <a:r>
              <a:rPr lang="en-GB" i="1" dirty="0"/>
              <a:t>am not an Athenian or a Greek, but a citizen of the world</a:t>
            </a:r>
            <a:r>
              <a:rPr lang="en-GB" i="1" dirty="0" smtClean="0"/>
              <a:t>."</a:t>
            </a:r>
            <a:r>
              <a:rPr lang="en-GB" i="1" dirty="0"/>
              <a:t/>
            </a:r>
            <a:br>
              <a:rPr lang="en-GB" i="1" dirty="0"/>
            </a:br>
            <a:r>
              <a:rPr lang="en-GB" dirty="0"/>
              <a:t>[As quoted in Plutarch's </a:t>
            </a:r>
            <a:r>
              <a:rPr lang="en-GB" i="1" dirty="0"/>
              <a:t>Of Banishment</a:t>
            </a:r>
            <a:r>
              <a:rPr lang="en-GB" dirty="0" smtClean="0"/>
              <a:t>]</a:t>
            </a:r>
          </a:p>
          <a:p>
            <a:r>
              <a:rPr lang="en-US" dirty="0" smtClean="0"/>
              <a:t>Kant’s Perpetual Peace</a:t>
            </a:r>
          </a:p>
          <a:p>
            <a:r>
              <a:rPr lang="en-US" dirty="0" smtClean="0"/>
              <a:t>Tolerance and hospitality </a:t>
            </a:r>
            <a:r>
              <a:rPr lang="en-US" dirty="0"/>
              <a:t>(Derrida)</a:t>
            </a:r>
          </a:p>
          <a:p>
            <a:pPr marL="68580" indent="0">
              <a:buNone/>
            </a:pPr>
            <a:endParaRPr lang="en-GB"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717032"/>
            <a:ext cx="2005911"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803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ECHR, </a:t>
            </a:r>
            <a:r>
              <a:rPr lang="en-US" dirty="0" err="1"/>
              <a:t>ECtHR</a:t>
            </a:r>
            <a:r>
              <a:rPr lang="en-US" dirty="0"/>
              <a:t> and Equality Jurisprudence</a:t>
            </a:r>
          </a:p>
        </p:txBody>
      </p:sp>
      <p:sp>
        <p:nvSpPr>
          <p:cNvPr id="3" name="Content Placeholder 2"/>
          <p:cNvSpPr>
            <a:spLocks noGrp="1"/>
          </p:cNvSpPr>
          <p:nvPr>
            <p:ph idx="1"/>
          </p:nvPr>
        </p:nvSpPr>
        <p:spPr/>
        <p:txBody>
          <a:bodyPr>
            <a:normAutofit lnSpcReduction="10000"/>
          </a:bodyPr>
          <a:lstStyle/>
          <a:p>
            <a:r>
              <a:rPr lang="en-US" dirty="0"/>
              <a:t>United Nations (1945) following from League of Nations (1920)</a:t>
            </a:r>
          </a:p>
          <a:p>
            <a:r>
              <a:rPr lang="en-US" b="1" dirty="0"/>
              <a:t>International</a:t>
            </a:r>
            <a:r>
              <a:rPr lang="en-US" dirty="0"/>
              <a:t> Human Rights Law Treaties and Courts – e.g. International Covenant on Civil and Political Rights (ICCPR); International Criminal Court (ICC)</a:t>
            </a:r>
          </a:p>
          <a:p>
            <a:r>
              <a:rPr lang="en-US" b="1" dirty="0"/>
              <a:t>Regional </a:t>
            </a:r>
            <a:r>
              <a:rPr lang="en-US" dirty="0"/>
              <a:t>Human Rights Law – e.g. Inter-American Court of Human Rights (IACHR); African Charter</a:t>
            </a:r>
          </a:p>
          <a:p>
            <a:r>
              <a:rPr lang="en-US" b="1" dirty="0"/>
              <a:t>National</a:t>
            </a:r>
            <a:r>
              <a:rPr lang="en-US" dirty="0"/>
              <a:t> Human Rights Law – e.g. HRA </a:t>
            </a:r>
            <a:r>
              <a:rPr lang="en-US" dirty="0" smtClean="0"/>
              <a:t>1998</a:t>
            </a:r>
            <a:endParaRPr lang="en-GB" dirty="0"/>
          </a:p>
        </p:txBody>
      </p:sp>
    </p:spTree>
    <p:extLst>
      <p:ext uri="{BB962C8B-B14F-4D97-AF65-F5344CB8AC3E}">
        <p14:creationId xmlns:p14="http://schemas.microsoft.com/office/powerpoint/2010/main" val="200865648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Learning Outcomes</a:t>
            </a:r>
            <a:endParaRPr lang="en-GB" dirty="0"/>
          </a:p>
        </p:txBody>
      </p:sp>
      <p:sp>
        <p:nvSpPr>
          <p:cNvPr id="3" name="Content Placeholder 2"/>
          <p:cNvSpPr>
            <a:spLocks noGrp="1"/>
          </p:cNvSpPr>
          <p:nvPr>
            <p:ph idx="1"/>
          </p:nvPr>
        </p:nvSpPr>
        <p:spPr/>
        <p:txBody>
          <a:bodyPr>
            <a:normAutofit lnSpcReduction="10000"/>
          </a:bodyPr>
          <a:lstStyle/>
          <a:p>
            <a:r>
              <a:rPr lang="en-US" dirty="0" smtClean="0"/>
              <a:t>What are human rights?</a:t>
            </a:r>
          </a:p>
          <a:p>
            <a:r>
              <a:rPr lang="en-US" dirty="0" smtClean="0"/>
              <a:t>What is equality?</a:t>
            </a:r>
          </a:p>
          <a:p>
            <a:r>
              <a:rPr lang="en-US" dirty="0" smtClean="0"/>
              <a:t>Concepts of equality within Human </a:t>
            </a:r>
            <a:r>
              <a:rPr lang="en-US" dirty="0"/>
              <a:t>R</a:t>
            </a:r>
            <a:r>
              <a:rPr lang="en-US" dirty="0" smtClean="0"/>
              <a:t>ights</a:t>
            </a:r>
          </a:p>
          <a:p>
            <a:r>
              <a:rPr lang="en-US" dirty="0" smtClean="0"/>
              <a:t>UDHR and Inequality</a:t>
            </a:r>
          </a:p>
          <a:p>
            <a:r>
              <a:rPr lang="en-US" dirty="0" smtClean="0"/>
              <a:t>ECHR, </a:t>
            </a:r>
            <a:r>
              <a:rPr lang="en-US" dirty="0" err="1" smtClean="0"/>
              <a:t>ECtHR</a:t>
            </a:r>
            <a:r>
              <a:rPr lang="en-US" dirty="0" smtClean="0"/>
              <a:t> and Equality </a:t>
            </a:r>
          </a:p>
          <a:p>
            <a:r>
              <a:rPr lang="en-US" dirty="0" smtClean="0"/>
              <a:t>HRA 1998 and Equality</a:t>
            </a:r>
          </a:p>
          <a:p>
            <a:r>
              <a:rPr lang="en-US" dirty="0" smtClean="0"/>
              <a:t>Public Bodies, HR and Equality</a:t>
            </a:r>
          </a:p>
          <a:p>
            <a:r>
              <a:rPr lang="en-US" dirty="0" smtClean="0"/>
              <a:t>HR and Equality Act 2010</a:t>
            </a:r>
          </a:p>
          <a:p>
            <a:r>
              <a:rPr lang="en-US" dirty="0" smtClean="0"/>
              <a:t>Equality and Human Rights Commission </a:t>
            </a:r>
          </a:p>
          <a:p>
            <a:endParaRPr lang="en-US" dirty="0" smtClean="0"/>
          </a:p>
          <a:p>
            <a:endParaRPr lang="en-GB" dirty="0"/>
          </a:p>
        </p:txBody>
      </p:sp>
    </p:spTree>
    <p:extLst>
      <p:ext uri="{BB962C8B-B14F-4D97-AF65-F5344CB8AC3E}">
        <p14:creationId xmlns:p14="http://schemas.microsoft.com/office/powerpoint/2010/main" val="37575426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Relevant ECHR Articles</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Article 3 – freedom from torture</a:t>
            </a:r>
          </a:p>
          <a:p>
            <a:r>
              <a:rPr lang="en-US" dirty="0" smtClean="0"/>
              <a:t>Article </a:t>
            </a:r>
            <a:r>
              <a:rPr lang="en-US" dirty="0"/>
              <a:t>5 – right to liberty and security</a:t>
            </a:r>
          </a:p>
          <a:p>
            <a:r>
              <a:rPr lang="en-US" dirty="0"/>
              <a:t>Article 6 – right to a fair trial</a:t>
            </a:r>
          </a:p>
          <a:p>
            <a:r>
              <a:rPr lang="en-US" dirty="0"/>
              <a:t>Article 8 – right to private and family life</a:t>
            </a:r>
          </a:p>
          <a:p>
            <a:r>
              <a:rPr lang="en-US" dirty="0"/>
              <a:t>Article 9 – freedom of thought, conscience and </a:t>
            </a:r>
            <a:r>
              <a:rPr lang="en-US" dirty="0" smtClean="0"/>
              <a:t>religion</a:t>
            </a:r>
          </a:p>
          <a:p>
            <a:r>
              <a:rPr lang="en-US" dirty="0" smtClean="0"/>
              <a:t>Article 10 – right to freedom of expression</a:t>
            </a:r>
          </a:p>
          <a:p>
            <a:r>
              <a:rPr lang="en-US" dirty="0" smtClean="0"/>
              <a:t>Article 11 – right to freedom of assembly</a:t>
            </a:r>
            <a:endParaRPr lang="en-US" dirty="0"/>
          </a:p>
          <a:p>
            <a:r>
              <a:rPr lang="en-US" dirty="0"/>
              <a:t>Article 12 – right to </a:t>
            </a:r>
            <a:r>
              <a:rPr lang="en-US" dirty="0" smtClean="0"/>
              <a:t>marry</a:t>
            </a:r>
          </a:p>
          <a:p>
            <a:r>
              <a:rPr lang="en-GB" dirty="0"/>
              <a:t>Art 2, Protocol </a:t>
            </a:r>
            <a:r>
              <a:rPr lang="en-GB" dirty="0" smtClean="0"/>
              <a:t>1 – parental rights in education</a:t>
            </a:r>
            <a:endParaRPr lang="en-GB" dirty="0"/>
          </a:p>
        </p:txBody>
      </p:sp>
    </p:spTree>
    <p:extLst>
      <p:ext uri="{BB962C8B-B14F-4D97-AF65-F5344CB8AC3E}">
        <p14:creationId xmlns:p14="http://schemas.microsoft.com/office/powerpoint/2010/main" val="647485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 of Discrimination - Article 14 ECHR</a:t>
            </a:r>
            <a:endParaRPr lang="en-GB" dirty="0"/>
          </a:p>
        </p:txBody>
      </p:sp>
      <p:sp>
        <p:nvSpPr>
          <p:cNvPr id="3" name="Content Placeholder 2"/>
          <p:cNvSpPr>
            <a:spLocks noGrp="1"/>
          </p:cNvSpPr>
          <p:nvPr>
            <p:ph idx="1"/>
          </p:nvPr>
        </p:nvSpPr>
        <p:spPr/>
        <p:txBody>
          <a:bodyPr>
            <a:normAutofit lnSpcReduction="10000"/>
          </a:bodyPr>
          <a:lstStyle/>
          <a:p>
            <a:pPr marL="68580" indent="0" algn="just">
              <a:buNone/>
            </a:pPr>
            <a:endParaRPr lang="en-US" b="1" dirty="0"/>
          </a:p>
          <a:p>
            <a:pPr marL="68580" indent="0" algn="just">
              <a:buNone/>
            </a:pPr>
            <a:endParaRPr lang="en-GB" dirty="0"/>
          </a:p>
          <a:p>
            <a:pPr algn="just"/>
            <a:r>
              <a:rPr lang="en-GB" dirty="0"/>
              <a:t>The enjoyment of the rights and freedoms set forth in this Convention shall be secured without discrimination on any ground such as sex, race, colour, language, religion, political or other opinion, national or social origin, association with a national minority, property, birth or other status. </a:t>
            </a:r>
            <a:endParaRPr lang="en-GB" dirty="0" smtClean="0"/>
          </a:p>
          <a:p>
            <a:pPr algn="just"/>
            <a:r>
              <a:rPr lang="en-US" dirty="0" smtClean="0"/>
              <a:t>Only used when another right is engaged.</a:t>
            </a:r>
            <a:endParaRPr lang="en-GB" dirty="0"/>
          </a:p>
        </p:txBody>
      </p:sp>
    </p:spTree>
    <p:extLst>
      <p:ext uri="{BB962C8B-B14F-4D97-AF65-F5344CB8AC3E}">
        <p14:creationId xmlns:p14="http://schemas.microsoft.com/office/powerpoint/2010/main" val="2950726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8580" indent="0"/>
            <a:r>
              <a:rPr lang="en-GB" dirty="0" smtClean="0"/>
              <a:t>Protected Characteristics Equality Act </a:t>
            </a:r>
            <a:r>
              <a:rPr lang="en-GB" dirty="0"/>
              <a:t>2010 s4 as:</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Age </a:t>
            </a:r>
            <a:r>
              <a:rPr lang="en-GB" b="1" dirty="0"/>
              <a:t>– art. 14</a:t>
            </a:r>
            <a:r>
              <a:rPr lang="en-GB" dirty="0" smtClean="0"/>
              <a:t>;</a:t>
            </a:r>
            <a:endParaRPr lang="en-GB" dirty="0"/>
          </a:p>
          <a:p>
            <a:r>
              <a:rPr lang="en-GB" dirty="0" smtClean="0"/>
              <a:t>Disability </a:t>
            </a:r>
            <a:r>
              <a:rPr lang="en-GB" b="1" dirty="0" smtClean="0"/>
              <a:t>– </a:t>
            </a:r>
            <a:r>
              <a:rPr lang="en-GB" b="1" dirty="0"/>
              <a:t>art. 14</a:t>
            </a:r>
            <a:r>
              <a:rPr lang="en-GB" dirty="0" smtClean="0"/>
              <a:t>;</a:t>
            </a:r>
            <a:endParaRPr lang="en-GB" dirty="0"/>
          </a:p>
          <a:p>
            <a:r>
              <a:rPr lang="en-GB" dirty="0"/>
              <a:t>G</a:t>
            </a:r>
            <a:r>
              <a:rPr lang="en-GB" dirty="0" smtClean="0"/>
              <a:t>ender reassignment </a:t>
            </a:r>
            <a:r>
              <a:rPr lang="en-GB" b="1" dirty="0" smtClean="0"/>
              <a:t>– art. 8;</a:t>
            </a:r>
            <a:endParaRPr lang="en-GB" b="1" dirty="0"/>
          </a:p>
          <a:p>
            <a:r>
              <a:rPr lang="en-GB" dirty="0"/>
              <a:t>M</a:t>
            </a:r>
            <a:r>
              <a:rPr lang="en-GB" dirty="0" smtClean="0"/>
              <a:t>arriage </a:t>
            </a:r>
            <a:r>
              <a:rPr lang="en-GB" dirty="0"/>
              <a:t>and civil </a:t>
            </a:r>
            <a:r>
              <a:rPr lang="en-GB" dirty="0" smtClean="0"/>
              <a:t>partnership </a:t>
            </a:r>
            <a:r>
              <a:rPr lang="en-GB" b="1" dirty="0" smtClean="0"/>
              <a:t>– art. 12</a:t>
            </a:r>
            <a:r>
              <a:rPr lang="en-GB" dirty="0" smtClean="0"/>
              <a:t>;</a:t>
            </a:r>
            <a:endParaRPr lang="en-GB" dirty="0"/>
          </a:p>
          <a:p>
            <a:r>
              <a:rPr lang="en-GB" dirty="0"/>
              <a:t>P</a:t>
            </a:r>
            <a:r>
              <a:rPr lang="en-GB" dirty="0" smtClean="0"/>
              <a:t>regnancy </a:t>
            </a:r>
            <a:r>
              <a:rPr lang="en-GB" dirty="0"/>
              <a:t>and </a:t>
            </a:r>
            <a:r>
              <a:rPr lang="en-GB" dirty="0" smtClean="0"/>
              <a:t>maternity </a:t>
            </a:r>
            <a:r>
              <a:rPr lang="en-GB" b="1" dirty="0"/>
              <a:t>– art. 14</a:t>
            </a:r>
            <a:r>
              <a:rPr lang="en-GB" dirty="0" smtClean="0"/>
              <a:t>;</a:t>
            </a:r>
            <a:endParaRPr lang="en-GB" dirty="0"/>
          </a:p>
          <a:p>
            <a:r>
              <a:rPr lang="en-GB" dirty="0" smtClean="0"/>
              <a:t>Race</a:t>
            </a:r>
            <a:r>
              <a:rPr lang="en-GB" b="1" dirty="0" smtClean="0"/>
              <a:t> – art. 14;</a:t>
            </a:r>
            <a:endParaRPr lang="en-GB" b="1" dirty="0"/>
          </a:p>
          <a:p>
            <a:r>
              <a:rPr lang="en-GB" dirty="0"/>
              <a:t>R</a:t>
            </a:r>
            <a:r>
              <a:rPr lang="en-GB" dirty="0" smtClean="0"/>
              <a:t>eligion </a:t>
            </a:r>
            <a:r>
              <a:rPr lang="en-GB" dirty="0"/>
              <a:t>or </a:t>
            </a:r>
            <a:r>
              <a:rPr lang="en-GB" dirty="0" smtClean="0"/>
              <a:t>belief </a:t>
            </a:r>
            <a:r>
              <a:rPr lang="en-GB" b="1" dirty="0" smtClean="0"/>
              <a:t>– art. 9;</a:t>
            </a:r>
            <a:endParaRPr lang="en-GB" b="1" dirty="0"/>
          </a:p>
          <a:p>
            <a:r>
              <a:rPr lang="en-GB" dirty="0" smtClean="0"/>
              <a:t>Sex</a:t>
            </a:r>
            <a:r>
              <a:rPr lang="en-GB" b="1" dirty="0" smtClean="0"/>
              <a:t> – art. 14</a:t>
            </a:r>
            <a:r>
              <a:rPr lang="en-GB" dirty="0" smtClean="0"/>
              <a:t>;</a:t>
            </a:r>
            <a:endParaRPr lang="en-GB" dirty="0"/>
          </a:p>
          <a:p>
            <a:r>
              <a:rPr lang="en-GB" dirty="0"/>
              <a:t>S</a:t>
            </a:r>
            <a:r>
              <a:rPr lang="en-GB" dirty="0" smtClean="0"/>
              <a:t>exual orientation </a:t>
            </a:r>
            <a:r>
              <a:rPr lang="en-GB" b="1" dirty="0" smtClean="0"/>
              <a:t>– art. 8.</a:t>
            </a:r>
            <a:endParaRPr lang="en-GB" b="1" dirty="0"/>
          </a:p>
        </p:txBody>
      </p:sp>
    </p:spTree>
    <p:extLst>
      <p:ext uri="{BB962C8B-B14F-4D97-AF65-F5344CB8AC3E}">
        <p14:creationId xmlns:p14="http://schemas.microsoft.com/office/powerpoint/2010/main" val="38997079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Absolute and Non-Absolute Rights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6498194"/>
              </p:ext>
            </p:extLst>
          </p:nvPr>
        </p:nvGraphicFramePr>
        <p:xfrm>
          <a:off x="899592" y="2132856"/>
          <a:ext cx="7787208" cy="3812241"/>
        </p:xfrm>
        <a:graphic>
          <a:graphicData uri="http://schemas.openxmlformats.org/drawingml/2006/table">
            <a:tbl>
              <a:tblPr firstRow="1" firstCol="1" bandRow="1">
                <a:tableStyleId>{5C22544A-7EE6-4342-B048-85BDC9FD1C3A}</a:tableStyleId>
              </a:tblPr>
              <a:tblGrid>
                <a:gridCol w="3893604"/>
                <a:gridCol w="3893604"/>
              </a:tblGrid>
              <a:tr h="409150">
                <a:tc>
                  <a:txBody>
                    <a:bodyPr/>
                    <a:lstStyle/>
                    <a:p>
                      <a:pPr>
                        <a:lnSpc>
                          <a:spcPct val="115000"/>
                        </a:lnSpc>
                        <a:spcAft>
                          <a:spcPts val="0"/>
                        </a:spcAft>
                      </a:pPr>
                      <a:r>
                        <a:rPr lang="en-GB" sz="1200" dirty="0">
                          <a:effectLst/>
                        </a:rPr>
                        <a:t>ABSOLUTE </a:t>
                      </a:r>
                      <a:r>
                        <a:rPr lang="en-GB" sz="1200" dirty="0" smtClean="0">
                          <a:effectLst/>
                        </a:rPr>
                        <a:t>RIGHTS (non-</a:t>
                      </a:r>
                      <a:r>
                        <a:rPr lang="en-GB" sz="1200" dirty="0" err="1" smtClean="0">
                          <a:effectLst/>
                        </a:rPr>
                        <a:t>derogable</a:t>
                      </a:r>
                      <a:r>
                        <a:rPr lang="en-GB" sz="1200" dirty="0" smtClean="0">
                          <a:effectLst/>
                        </a:rPr>
                        <a:t>)</a:t>
                      </a:r>
                      <a:endParaRPr lang="en-GB" sz="1200" dirty="0">
                        <a:effectLst/>
                        <a:latin typeface="Calibri"/>
                        <a:ea typeface="SimSun"/>
                        <a:cs typeface="Arial"/>
                      </a:endParaRPr>
                    </a:p>
                  </a:txBody>
                  <a:tcPr marL="47625" marR="47625" marT="47625" marB="47625" anchor="ctr"/>
                </a:tc>
                <a:tc>
                  <a:txBody>
                    <a:bodyPr/>
                    <a:lstStyle/>
                    <a:p>
                      <a:pPr>
                        <a:lnSpc>
                          <a:spcPct val="115000"/>
                        </a:lnSpc>
                        <a:spcAft>
                          <a:spcPts val="0"/>
                        </a:spcAft>
                      </a:pPr>
                      <a:r>
                        <a:rPr lang="en-GB" sz="1200" dirty="0">
                          <a:effectLst/>
                        </a:rPr>
                        <a:t>NON-ABSOLUTE </a:t>
                      </a:r>
                      <a:r>
                        <a:rPr lang="en-GB" sz="1200" dirty="0" smtClean="0">
                          <a:effectLst/>
                        </a:rPr>
                        <a:t>RIGHTS (</a:t>
                      </a:r>
                      <a:r>
                        <a:rPr lang="en-GB" sz="1200" dirty="0" err="1" smtClean="0">
                          <a:effectLst/>
                        </a:rPr>
                        <a:t>derogable</a:t>
                      </a:r>
                      <a:r>
                        <a:rPr lang="en-GB" sz="1200" dirty="0" smtClean="0">
                          <a:effectLst/>
                        </a:rPr>
                        <a:t>)</a:t>
                      </a:r>
                      <a:endParaRPr lang="en-GB" sz="1200" dirty="0">
                        <a:effectLst/>
                        <a:latin typeface="Calibri"/>
                        <a:ea typeface="SimSun"/>
                        <a:cs typeface="Arial"/>
                      </a:endParaRPr>
                    </a:p>
                  </a:txBody>
                  <a:tcPr marL="47625" marR="47625" marT="47625" marB="47625" anchor="ctr"/>
                </a:tc>
              </a:tr>
              <a:tr h="3335266">
                <a:tc>
                  <a:txBody>
                    <a:bodyPr/>
                    <a:lstStyle/>
                    <a:p>
                      <a:pPr>
                        <a:lnSpc>
                          <a:spcPct val="115000"/>
                        </a:lnSpc>
                        <a:spcAft>
                          <a:spcPts val="0"/>
                        </a:spcAft>
                      </a:pPr>
                      <a:r>
                        <a:rPr lang="en-GB" sz="1200">
                          <a:effectLst/>
                        </a:rPr>
                        <a:t>Article 2: The right to life</a:t>
                      </a:r>
                    </a:p>
                    <a:p>
                      <a:pPr>
                        <a:lnSpc>
                          <a:spcPct val="115000"/>
                        </a:lnSpc>
                        <a:spcAft>
                          <a:spcPts val="0"/>
                        </a:spcAft>
                      </a:pPr>
                      <a:r>
                        <a:rPr lang="en-GB" sz="1200">
                          <a:effectLst/>
                        </a:rPr>
                        <a:t>Article 3: The right not to be tortured or treated in an inhuman or degrading way</a:t>
                      </a:r>
                    </a:p>
                    <a:p>
                      <a:pPr>
                        <a:lnSpc>
                          <a:spcPct val="115000"/>
                        </a:lnSpc>
                        <a:spcAft>
                          <a:spcPts val="0"/>
                        </a:spcAft>
                      </a:pPr>
                      <a:r>
                        <a:rPr lang="en-GB" sz="1200">
                          <a:effectLst/>
                        </a:rPr>
                        <a:t>Article 4 (1) The right to be free from slavery</a:t>
                      </a:r>
                    </a:p>
                    <a:p>
                      <a:pPr>
                        <a:lnSpc>
                          <a:spcPct val="115000"/>
                        </a:lnSpc>
                        <a:spcAft>
                          <a:spcPts val="0"/>
                        </a:spcAft>
                      </a:pPr>
                      <a:r>
                        <a:rPr lang="en-GB" sz="1200">
                          <a:effectLst/>
                        </a:rPr>
                        <a:t>Article 7: No punishment without law</a:t>
                      </a:r>
                      <a:endParaRPr lang="en-GB" sz="1200">
                        <a:effectLst/>
                        <a:latin typeface="Calibri"/>
                        <a:ea typeface="SimSun"/>
                        <a:cs typeface="Arial"/>
                      </a:endParaRPr>
                    </a:p>
                  </a:txBody>
                  <a:tcPr marL="0" marR="95250" marT="19050" marB="19050"/>
                </a:tc>
                <a:tc>
                  <a:txBody>
                    <a:bodyPr/>
                    <a:lstStyle/>
                    <a:p>
                      <a:pPr>
                        <a:lnSpc>
                          <a:spcPct val="115000"/>
                        </a:lnSpc>
                        <a:spcAft>
                          <a:spcPts val="0"/>
                        </a:spcAft>
                      </a:pPr>
                      <a:r>
                        <a:rPr lang="en-GB" sz="1200" dirty="0">
                          <a:effectLst/>
                        </a:rPr>
                        <a:t>Article 4 (2): The right to be free from forced labour</a:t>
                      </a:r>
                    </a:p>
                    <a:p>
                      <a:pPr>
                        <a:lnSpc>
                          <a:spcPct val="115000"/>
                        </a:lnSpc>
                        <a:spcAft>
                          <a:spcPts val="0"/>
                        </a:spcAft>
                      </a:pPr>
                      <a:r>
                        <a:rPr lang="en-GB" sz="1200" dirty="0">
                          <a:effectLst/>
                        </a:rPr>
                        <a:t>Article 5: The right to liberty (limited)</a:t>
                      </a:r>
                    </a:p>
                    <a:p>
                      <a:pPr>
                        <a:lnSpc>
                          <a:spcPct val="115000"/>
                        </a:lnSpc>
                        <a:spcAft>
                          <a:spcPts val="0"/>
                        </a:spcAft>
                      </a:pPr>
                      <a:r>
                        <a:rPr lang="en-GB" sz="1200" dirty="0">
                          <a:effectLst/>
                        </a:rPr>
                        <a:t>Article 6: The right to a fair trial</a:t>
                      </a:r>
                    </a:p>
                    <a:p>
                      <a:pPr>
                        <a:lnSpc>
                          <a:spcPct val="115000"/>
                        </a:lnSpc>
                        <a:spcAft>
                          <a:spcPts val="0"/>
                        </a:spcAft>
                      </a:pPr>
                      <a:r>
                        <a:rPr lang="en-GB" sz="1200" b="1" dirty="0">
                          <a:effectLst/>
                        </a:rPr>
                        <a:t>Article 8: The right to respect for private and family life, home and correspondence (qualified)</a:t>
                      </a:r>
                    </a:p>
                    <a:p>
                      <a:pPr>
                        <a:lnSpc>
                          <a:spcPct val="115000"/>
                        </a:lnSpc>
                        <a:spcAft>
                          <a:spcPts val="0"/>
                        </a:spcAft>
                      </a:pPr>
                      <a:r>
                        <a:rPr lang="en-GB" sz="1200" b="1" dirty="0">
                          <a:effectLst/>
                        </a:rPr>
                        <a:t>Article 9: The right to freedom of thought, conscience and religion (qualified)</a:t>
                      </a:r>
                    </a:p>
                    <a:p>
                      <a:pPr>
                        <a:lnSpc>
                          <a:spcPct val="115000"/>
                        </a:lnSpc>
                        <a:spcAft>
                          <a:spcPts val="0"/>
                        </a:spcAft>
                      </a:pPr>
                      <a:r>
                        <a:rPr lang="en-GB" sz="1200" b="1" dirty="0">
                          <a:effectLst/>
                        </a:rPr>
                        <a:t>Article 10: The right to freedom of expression (qualified)</a:t>
                      </a:r>
                    </a:p>
                    <a:p>
                      <a:pPr>
                        <a:lnSpc>
                          <a:spcPct val="115000"/>
                        </a:lnSpc>
                        <a:spcAft>
                          <a:spcPts val="0"/>
                        </a:spcAft>
                      </a:pPr>
                      <a:r>
                        <a:rPr lang="en-GB" sz="1200" b="1" dirty="0">
                          <a:effectLst/>
                        </a:rPr>
                        <a:t>Article 11: The right to freedom of assembly and association (qualified)</a:t>
                      </a:r>
                    </a:p>
                    <a:p>
                      <a:pPr>
                        <a:lnSpc>
                          <a:spcPct val="115000"/>
                        </a:lnSpc>
                        <a:spcAft>
                          <a:spcPts val="0"/>
                        </a:spcAft>
                      </a:pPr>
                      <a:r>
                        <a:rPr lang="en-GB" sz="1200" dirty="0">
                          <a:effectLst/>
                        </a:rPr>
                        <a:t>Article 12: The right to marry and found a family </a:t>
                      </a:r>
                      <a:endParaRPr lang="en-GB" sz="1200" dirty="0" smtClean="0">
                        <a:effectLst/>
                      </a:endParaRPr>
                    </a:p>
                    <a:p>
                      <a:pPr>
                        <a:lnSpc>
                          <a:spcPct val="115000"/>
                        </a:lnSpc>
                        <a:spcAft>
                          <a:spcPts val="0"/>
                        </a:spcAft>
                      </a:pPr>
                      <a:r>
                        <a:rPr lang="en-GB" sz="1200" dirty="0" smtClean="0">
                          <a:effectLst/>
                        </a:rPr>
                        <a:t>Article </a:t>
                      </a:r>
                      <a:r>
                        <a:rPr lang="en-GB" sz="1200" dirty="0">
                          <a:effectLst/>
                        </a:rPr>
                        <a:t>14: Prohibition on Discrimination</a:t>
                      </a:r>
                    </a:p>
                    <a:p>
                      <a:pPr>
                        <a:lnSpc>
                          <a:spcPct val="115000"/>
                        </a:lnSpc>
                        <a:spcAft>
                          <a:spcPts val="0"/>
                        </a:spcAft>
                      </a:pPr>
                      <a:r>
                        <a:rPr lang="en-GB" sz="1200" dirty="0">
                          <a:effectLst/>
                        </a:rPr>
                        <a:t>Article 1, Protocol 1: The right to peaceful enjoyment of possessions (qualified)</a:t>
                      </a:r>
                    </a:p>
                    <a:p>
                      <a:pPr>
                        <a:lnSpc>
                          <a:spcPct val="115000"/>
                        </a:lnSpc>
                        <a:spcAft>
                          <a:spcPts val="0"/>
                        </a:spcAft>
                      </a:pPr>
                      <a:r>
                        <a:rPr lang="en-GB" sz="1200" dirty="0">
                          <a:effectLst/>
                        </a:rPr>
                        <a:t>Article 2, Protocol 2: The right to </a:t>
                      </a:r>
                      <a:r>
                        <a:rPr lang="en-GB" sz="1200" dirty="0" smtClean="0">
                          <a:effectLst/>
                        </a:rPr>
                        <a:t>education(qualified</a:t>
                      </a:r>
                      <a:r>
                        <a:rPr lang="en-GB" sz="1200" dirty="0">
                          <a:effectLst/>
                        </a:rPr>
                        <a:t>)</a:t>
                      </a:r>
                    </a:p>
                    <a:p>
                      <a:pPr>
                        <a:lnSpc>
                          <a:spcPct val="115000"/>
                        </a:lnSpc>
                        <a:spcAft>
                          <a:spcPts val="0"/>
                        </a:spcAft>
                      </a:pPr>
                      <a:r>
                        <a:rPr lang="en-GB" sz="1200" dirty="0">
                          <a:effectLst/>
                        </a:rPr>
                        <a:t>Article 3, Protocol 2: The right to free and fair elections</a:t>
                      </a:r>
                      <a:endParaRPr lang="en-GB" sz="1200" dirty="0">
                        <a:effectLst/>
                        <a:latin typeface="Calibri"/>
                        <a:ea typeface="SimSun"/>
                        <a:cs typeface="Arial"/>
                      </a:endParaRPr>
                    </a:p>
                  </a:txBody>
                  <a:tcPr marL="0" marR="95250" marT="19050" marB="19050"/>
                </a:tc>
              </a:tr>
            </a:tbl>
          </a:graphicData>
        </a:graphic>
      </p:graphicFrame>
    </p:spTree>
    <p:extLst>
      <p:ext uri="{BB962C8B-B14F-4D97-AF65-F5344CB8AC3E}">
        <p14:creationId xmlns:p14="http://schemas.microsoft.com/office/powerpoint/2010/main" val="22547826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and Negative Rights</a:t>
            </a:r>
            <a:endParaRPr lang="en-GB" dirty="0"/>
          </a:p>
        </p:txBody>
      </p:sp>
      <p:sp>
        <p:nvSpPr>
          <p:cNvPr id="3" name="Content Placeholder 2"/>
          <p:cNvSpPr>
            <a:spLocks noGrp="1"/>
          </p:cNvSpPr>
          <p:nvPr>
            <p:ph idx="1"/>
          </p:nvPr>
        </p:nvSpPr>
        <p:spPr/>
        <p:txBody>
          <a:bodyPr/>
          <a:lstStyle/>
          <a:p>
            <a:r>
              <a:rPr lang="en-US" dirty="0"/>
              <a:t>Civil and Political Rights – negative duty on the state e.g. ‘freedom from</a:t>
            </a:r>
            <a:r>
              <a:rPr lang="en-US" dirty="0" smtClean="0"/>
              <a:t>’ (torture, slavery etc.)</a:t>
            </a:r>
            <a:endParaRPr lang="en-GB" dirty="0"/>
          </a:p>
          <a:p>
            <a:r>
              <a:rPr lang="en-US" dirty="0" smtClean="0"/>
              <a:t>Social and Economic Rights – positive duty on the state e.g. housing, education etc.</a:t>
            </a:r>
          </a:p>
        </p:txBody>
      </p:sp>
    </p:spTree>
    <p:extLst>
      <p:ext uri="{BB962C8B-B14F-4D97-AF65-F5344CB8AC3E}">
        <p14:creationId xmlns:p14="http://schemas.microsoft.com/office/powerpoint/2010/main" val="735963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Autonomy and Proportionality</a:t>
            </a:r>
            <a:endParaRPr lang="en-GB" dirty="0"/>
          </a:p>
        </p:txBody>
      </p:sp>
      <p:sp>
        <p:nvSpPr>
          <p:cNvPr id="3" name="Content Placeholder 2"/>
          <p:cNvSpPr>
            <a:spLocks noGrp="1"/>
          </p:cNvSpPr>
          <p:nvPr>
            <p:ph idx="1"/>
          </p:nvPr>
        </p:nvSpPr>
        <p:spPr/>
        <p:txBody>
          <a:bodyPr>
            <a:normAutofit lnSpcReduction="10000"/>
          </a:bodyPr>
          <a:lstStyle/>
          <a:p>
            <a:r>
              <a:rPr lang="en-GB" dirty="0" smtClean="0"/>
              <a:t>Autonomy – self-legislation</a:t>
            </a:r>
          </a:p>
          <a:p>
            <a:pPr lvl="1"/>
            <a:r>
              <a:rPr lang="en-GB" dirty="0" smtClean="0"/>
              <a:t>Auto – </a:t>
            </a:r>
            <a:r>
              <a:rPr lang="en-GB" i="1" dirty="0" smtClean="0"/>
              <a:t>self</a:t>
            </a:r>
            <a:r>
              <a:rPr lang="en-GB" dirty="0" smtClean="0"/>
              <a:t> </a:t>
            </a:r>
          </a:p>
          <a:p>
            <a:pPr lvl="1"/>
            <a:r>
              <a:rPr lang="en-GB" dirty="0" err="1"/>
              <a:t>N</a:t>
            </a:r>
            <a:r>
              <a:rPr lang="en-GB" dirty="0" err="1" smtClean="0"/>
              <a:t>omos</a:t>
            </a:r>
            <a:r>
              <a:rPr lang="en-GB" dirty="0" smtClean="0"/>
              <a:t> – </a:t>
            </a:r>
            <a:r>
              <a:rPr lang="en-GB" i="1" dirty="0" smtClean="0"/>
              <a:t>law</a:t>
            </a:r>
          </a:p>
          <a:p>
            <a:pPr marL="454914" lvl="1" indent="0">
              <a:buNone/>
            </a:pPr>
            <a:endParaRPr lang="en-GB" i="1" dirty="0"/>
          </a:p>
          <a:p>
            <a:r>
              <a:rPr lang="en-GB" i="1" dirty="0" smtClean="0"/>
              <a:t>We are free to govern ourselves – </a:t>
            </a:r>
            <a:r>
              <a:rPr lang="en-GB" b="1" i="1" dirty="0" smtClean="0"/>
              <a:t>liberty</a:t>
            </a:r>
          </a:p>
          <a:p>
            <a:r>
              <a:rPr lang="en-GB" i="1" dirty="0" smtClean="0"/>
              <a:t>But always in relation to others </a:t>
            </a:r>
            <a:r>
              <a:rPr lang="en-GB" b="1" i="1" dirty="0" smtClean="0"/>
              <a:t>(qualified rights)</a:t>
            </a:r>
          </a:p>
          <a:p>
            <a:r>
              <a:rPr lang="en-GB" b="1" i="1" dirty="0" smtClean="0"/>
              <a:t>Liberty and equality</a:t>
            </a:r>
          </a:p>
          <a:p>
            <a:r>
              <a:rPr lang="en-US" b="1" i="1" dirty="0" smtClean="0"/>
              <a:t>Substantive justice</a:t>
            </a:r>
            <a:endParaRPr lang="en-GB" b="1" i="1" dirty="0" smtClean="0"/>
          </a:p>
          <a:p>
            <a:endParaRPr lang="en-GB" i="1" dirty="0"/>
          </a:p>
          <a:p>
            <a:endParaRPr lang="en-GB" i="1" dirty="0"/>
          </a:p>
        </p:txBody>
      </p:sp>
    </p:spTree>
    <p:extLst>
      <p:ext uri="{BB962C8B-B14F-4D97-AF65-F5344CB8AC3E}">
        <p14:creationId xmlns:p14="http://schemas.microsoft.com/office/powerpoint/2010/main" val="24308996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a:t>
            </a:r>
            <a:r>
              <a:rPr lang="en-US" dirty="0" smtClean="0"/>
              <a:t>Equality</a:t>
            </a:r>
            <a:endParaRPr lang="en-GB" dirty="0"/>
          </a:p>
        </p:txBody>
      </p:sp>
      <p:sp>
        <p:nvSpPr>
          <p:cNvPr id="3" name="Content Placeholder 2"/>
          <p:cNvSpPr>
            <a:spLocks noGrp="1"/>
          </p:cNvSpPr>
          <p:nvPr>
            <p:ph idx="1"/>
          </p:nvPr>
        </p:nvSpPr>
        <p:spPr/>
        <p:txBody>
          <a:bodyPr>
            <a:normAutofit/>
          </a:bodyPr>
          <a:lstStyle/>
          <a:p>
            <a:pPr algn="just"/>
            <a:r>
              <a:rPr lang="en-GB" i="1" dirty="0"/>
              <a:t>Campbell v United Kingdom (No.2) (1982) 4 E.H.R.R. 293 </a:t>
            </a:r>
            <a:r>
              <a:rPr lang="en-GB" dirty="0"/>
              <a:t>at [36</a:t>
            </a:r>
            <a:r>
              <a:rPr lang="en-GB" dirty="0" smtClean="0"/>
              <a:t>]. - The </a:t>
            </a:r>
            <a:r>
              <a:rPr lang="en-GB" dirty="0"/>
              <a:t>Convention protects all religions unless they are incompatible with human dignity, and </a:t>
            </a:r>
            <a:r>
              <a:rPr lang="en-GB" dirty="0" smtClean="0"/>
              <a:t>therefore not </a:t>
            </a:r>
            <a:r>
              <a:rPr lang="en-GB" dirty="0"/>
              <a:t>worthy of respect in a democratic </a:t>
            </a:r>
            <a:r>
              <a:rPr lang="en-GB" dirty="0" smtClean="0"/>
              <a:t>society</a:t>
            </a:r>
            <a:r>
              <a:rPr lang="en-GB" dirty="0"/>
              <a:t> </a:t>
            </a:r>
            <a:r>
              <a:rPr lang="en-GB" dirty="0" smtClean="0"/>
              <a:t>– ‘philosophical considerations’</a:t>
            </a:r>
          </a:p>
          <a:p>
            <a:pPr algn="just"/>
            <a:r>
              <a:rPr lang="en-GB" i="1" dirty="0" smtClean="0"/>
              <a:t>Campbell – </a:t>
            </a:r>
            <a:r>
              <a:rPr lang="en-GB" dirty="0" smtClean="0"/>
              <a:t>use of corporal punishment in Scottish schools</a:t>
            </a:r>
            <a:endParaRPr lang="en-GB" i="1" dirty="0" smtClean="0"/>
          </a:p>
        </p:txBody>
      </p:sp>
    </p:spTree>
    <p:extLst>
      <p:ext uri="{BB962C8B-B14F-4D97-AF65-F5344CB8AC3E}">
        <p14:creationId xmlns:p14="http://schemas.microsoft.com/office/powerpoint/2010/main" val="3209842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Article 9(1) of the </a:t>
            </a:r>
            <a:r>
              <a:rPr lang="en-GB" dirty="0" smtClean="0"/>
              <a:t>ECHR</a:t>
            </a:r>
            <a:endParaRPr lang="en-GB" dirty="0"/>
          </a:p>
        </p:txBody>
      </p:sp>
      <p:sp>
        <p:nvSpPr>
          <p:cNvPr id="3" name="Content Placeholder 2"/>
          <p:cNvSpPr>
            <a:spLocks noGrp="1"/>
          </p:cNvSpPr>
          <p:nvPr>
            <p:ph idx="1"/>
          </p:nvPr>
        </p:nvSpPr>
        <p:spPr/>
        <p:txBody>
          <a:bodyPr>
            <a:normAutofit/>
          </a:bodyPr>
          <a:lstStyle/>
          <a:p>
            <a:pPr algn="just"/>
            <a:r>
              <a:rPr lang="en-GB" dirty="0"/>
              <a:t>Notably, the ECHR offers absolute protection only towards the right to believe, or change one’s </a:t>
            </a:r>
            <a:r>
              <a:rPr lang="en-GB" dirty="0" smtClean="0"/>
              <a:t>beliefs.</a:t>
            </a:r>
            <a:endParaRPr lang="en-GB" dirty="0"/>
          </a:p>
          <a:p>
            <a:pPr algn="just"/>
            <a:endParaRPr lang="en-GB" dirty="0"/>
          </a:p>
        </p:txBody>
      </p:sp>
    </p:spTree>
    <p:extLst>
      <p:ext uri="{BB962C8B-B14F-4D97-AF65-F5344CB8AC3E}">
        <p14:creationId xmlns:p14="http://schemas.microsoft.com/office/powerpoint/2010/main" val="27651535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Article 9(2) of the </a:t>
            </a:r>
            <a:r>
              <a:rPr lang="en-GB" dirty="0" smtClean="0"/>
              <a:t>ECHR</a:t>
            </a:r>
            <a:endParaRPr lang="en-GB" dirty="0"/>
          </a:p>
        </p:txBody>
      </p:sp>
      <p:sp>
        <p:nvSpPr>
          <p:cNvPr id="3" name="Content Placeholder 2"/>
          <p:cNvSpPr>
            <a:spLocks noGrp="1"/>
          </p:cNvSpPr>
          <p:nvPr>
            <p:ph idx="1"/>
          </p:nvPr>
        </p:nvSpPr>
        <p:spPr/>
        <p:txBody>
          <a:bodyPr>
            <a:normAutofit/>
          </a:bodyPr>
          <a:lstStyle/>
          <a:p>
            <a:pPr algn="just"/>
            <a:r>
              <a:rPr lang="en-GB" dirty="0"/>
              <a:t>Freedom of manifestation "through worship</a:t>
            </a:r>
            <a:r>
              <a:rPr lang="en-GB" dirty="0" smtClean="0"/>
              <a:t>, teaching</a:t>
            </a:r>
            <a:r>
              <a:rPr lang="en-GB" dirty="0"/>
              <a:t>, practice and </a:t>
            </a:r>
            <a:r>
              <a:rPr lang="en-GB" dirty="0" smtClean="0"/>
              <a:t>observance" </a:t>
            </a:r>
            <a:r>
              <a:rPr lang="en-GB" dirty="0"/>
              <a:t>is subject to restrictions provided that they pursue a legitimate aim and that they are necessary in a democratic </a:t>
            </a:r>
            <a:r>
              <a:rPr lang="en-GB" dirty="0" smtClean="0"/>
              <a:t>society.</a:t>
            </a:r>
            <a:endParaRPr lang="en-GB" dirty="0"/>
          </a:p>
          <a:p>
            <a:pPr algn="just"/>
            <a:endParaRPr lang="en-GB" dirty="0"/>
          </a:p>
        </p:txBody>
      </p:sp>
    </p:spTree>
    <p:extLst>
      <p:ext uri="{BB962C8B-B14F-4D97-AF65-F5344CB8AC3E}">
        <p14:creationId xmlns:p14="http://schemas.microsoft.com/office/powerpoint/2010/main" val="15113620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40942" y="2967335"/>
            <a:ext cx="866211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Secularism v Pluralism</a:t>
            </a:r>
            <a:endParaRPr lang="en-GB"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9304960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Rights</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03445"/>
            <a:ext cx="6068834" cy="427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829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Rights in the Workplace</a:t>
            </a:r>
            <a:endParaRPr lang="en-GB" dirty="0"/>
          </a:p>
        </p:txBody>
      </p:sp>
      <p:sp>
        <p:nvSpPr>
          <p:cNvPr id="3" name="Content Placeholder 2"/>
          <p:cNvSpPr>
            <a:spLocks noGrp="1"/>
          </p:cNvSpPr>
          <p:nvPr>
            <p:ph idx="1"/>
          </p:nvPr>
        </p:nvSpPr>
        <p:spPr/>
        <p:txBody>
          <a:bodyPr/>
          <a:lstStyle/>
          <a:p>
            <a:r>
              <a:rPr lang="en-GB" i="1" dirty="0" err="1"/>
              <a:t>Eweida</a:t>
            </a:r>
            <a:r>
              <a:rPr lang="en-GB" i="1" dirty="0"/>
              <a:t> and Chaplin v. the United Kingdom </a:t>
            </a:r>
            <a:r>
              <a:rPr lang="en-GB" dirty="0"/>
              <a:t>and </a:t>
            </a:r>
            <a:r>
              <a:rPr lang="en-GB" i="1" dirty="0" err="1"/>
              <a:t>Ladele</a:t>
            </a:r>
            <a:r>
              <a:rPr lang="en-GB" i="1" dirty="0"/>
              <a:t> and McFarlane v. the United Kingdom</a:t>
            </a:r>
            <a:r>
              <a:rPr lang="en-GB"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280688"/>
            <a:ext cx="2599556" cy="298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212976"/>
            <a:ext cx="2880320" cy="309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6711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err="1"/>
              <a:t>Eweida</a:t>
            </a:r>
            <a:r>
              <a:rPr lang="en-GB" dirty="0"/>
              <a:t> and Chaplin were both prevented by their employers’ dress codes from wearing a visible cross/crucifix when in uniform at work</a:t>
            </a:r>
            <a:r>
              <a:rPr lang="en-GB" dirty="0" smtClean="0"/>
              <a:t>.</a:t>
            </a:r>
          </a:p>
          <a:p>
            <a:r>
              <a:rPr lang="en-GB" dirty="0" smtClean="0"/>
              <a:t>The </a:t>
            </a:r>
            <a:r>
              <a:rPr lang="en-GB" dirty="0"/>
              <a:t>majority of the European Court of Human Rights decided that their religious rights at work needed to be balanced against other considerations. </a:t>
            </a:r>
            <a:endParaRPr lang="en-GB" dirty="0" smtClean="0"/>
          </a:p>
        </p:txBody>
      </p:sp>
    </p:spTree>
    <p:extLst>
      <p:ext uri="{BB962C8B-B14F-4D97-AF65-F5344CB8AC3E}">
        <p14:creationId xmlns:p14="http://schemas.microsoft.com/office/powerpoint/2010/main" val="69384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Eweida</a:t>
            </a:r>
            <a:endParaRPr lang="en-GB" i="1" dirty="0"/>
          </a:p>
        </p:txBody>
      </p:sp>
      <p:sp>
        <p:nvSpPr>
          <p:cNvPr id="3" name="Content Placeholder 2"/>
          <p:cNvSpPr>
            <a:spLocks noGrp="1"/>
          </p:cNvSpPr>
          <p:nvPr>
            <p:ph idx="1"/>
          </p:nvPr>
        </p:nvSpPr>
        <p:spPr/>
        <p:txBody>
          <a:bodyPr>
            <a:normAutofit/>
          </a:bodyPr>
          <a:lstStyle/>
          <a:p>
            <a:pPr algn="just"/>
            <a:r>
              <a:rPr lang="en-GB" dirty="0"/>
              <a:t>In the case of </a:t>
            </a:r>
            <a:r>
              <a:rPr lang="en-GB" dirty="0" err="1" smtClean="0"/>
              <a:t>Eweida</a:t>
            </a:r>
            <a:r>
              <a:rPr lang="en-GB" dirty="0" smtClean="0"/>
              <a:t> - airline </a:t>
            </a:r>
            <a:r>
              <a:rPr lang="en-GB" dirty="0"/>
              <a:t>check-in officer, they found that her Article 9 right to manifest her belief was unjustifiably breached. </a:t>
            </a:r>
            <a:endParaRPr lang="en-GB" dirty="0" smtClean="0"/>
          </a:p>
          <a:p>
            <a:pPr algn="just"/>
            <a:r>
              <a:rPr lang="en-GB" dirty="0" smtClean="0"/>
              <a:t>Domestic </a:t>
            </a:r>
            <a:r>
              <a:rPr lang="en-GB" dirty="0"/>
              <a:t>courts gave too much weight to the employer's legitimate need to project a corporate image and not enough weight to the employee's right to wear a visible </a:t>
            </a:r>
            <a:r>
              <a:rPr lang="en-GB" dirty="0" smtClean="0"/>
              <a:t>cross</a:t>
            </a:r>
            <a:r>
              <a:rPr lang="en-GB" dirty="0"/>
              <a:t>.</a:t>
            </a:r>
          </a:p>
        </p:txBody>
      </p:sp>
    </p:spTree>
    <p:extLst>
      <p:ext uri="{BB962C8B-B14F-4D97-AF65-F5344CB8AC3E}">
        <p14:creationId xmlns:p14="http://schemas.microsoft.com/office/powerpoint/2010/main" val="2713491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Chaplin</a:t>
            </a:r>
            <a:endParaRPr lang="en-GB" i="1" dirty="0"/>
          </a:p>
        </p:txBody>
      </p:sp>
      <p:sp>
        <p:nvSpPr>
          <p:cNvPr id="3" name="Content Placeholder 2"/>
          <p:cNvSpPr>
            <a:spLocks noGrp="1"/>
          </p:cNvSpPr>
          <p:nvPr>
            <p:ph idx="1"/>
          </p:nvPr>
        </p:nvSpPr>
        <p:spPr/>
        <p:txBody>
          <a:bodyPr/>
          <a:lstStyle/>
          <a:p>
            <a:pPr algn="just"/>
            <a:r>
              <a:rPr lang="en-GB" dirty="0" smtClean="0"/>
              <a:t>Chaplin</a:t>
            </a:r>
            <a:r>
              <a:rPr lang="en-GB" dirty="0"/>
              <a:t>, a </a:t>
            </a:r>
            <a:r>
              <a:rPr lang="en-GB" dirty="0" smtClean="0"/>
              <a:t>nurse wearing a cross - the </a:t>
            </a:r>
            <a:r>
              <a:rPr lang="en-GB" dirty="0"/>
              <a:t>Court unanimously concluded </a:t>
            </a:r>
            <a:r>
              <a:rPr lang="en-GB" dirty="0" smtClean="0"/>
              <a:t> - health </a:t>
            </a:r>
            <a:r>
              <a:rPr lang="en-GB" dirty="0"/>
              <a:t>and safety of staff and patients outweighed the right of the employee to wear a visible crucifix on a chain around her neck. </a:t>
            </a:r>
            <a:endParaRPr lang="en-GB" dirty="0" smtClean="0"/>
          </a:p>
          <a:p>
            <a:pPr algn="just"/>
            <a:r>
              <a:rPr lang="en-GB" dirty="0" smtClean="0"/>
              <a:t>The </a:t>
            </a:r>
            <a:r>
              <a:rPr lang="en-GB" dirty="0"/>
              <a:t>employer's decision interfered with her Article 9 rights, but it was justifiable on health and safety grounds. </a:t>
            </a:r>
          </a:p>
          <a:p>
            <a:pPr algn="just"/>
            <a:endParaRPr lang="en-GB" dirty="0"/>
          </a:p>
          <a:p>
            <a:pPr algn="just"/>
            <a:endParaRPr lang="en-GB" dirty="0"/>
          </a:p>
        </p:txBody>
      </p:sp>
    </p:spTree>
    <p:extLst>
      <p:ext uri="{BB962C8B-B14F-4D97-AF65-F5344CB8AC3E}">
        <p14:creationId xmlns:p14="http://schemas.microsoft.com/office/powerpoint/2010/main" val="2543967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Appeal to </a:t>
            </a:r>
            <a:r>
              <a:rPr lang="en-GB" b="1" dirty="0" err="1" smtClean="0"/>
              <a:t>ECtHR</a:t>
            </a:r>
            <a:r>
              <a:rPr lang="en-GB" b="1" dirty="0" smtClean="0"/>
              <a:t> from </a:t>
            </a:r>
            <a:r>
              <a:rPr lang="en-GB" b="1" i="1" dirty="0" smtClean="0"/>
              <a:t>London </a:t>
            </a:r>
            <a:r>
              <a:rPr lang="en-GB" b="1" i="1" dirty="0"/>
              <a:t>Borough of Islington v </a:t>
            </a:r>
            <a:r>
              <a:rPr lang="en-GB" b="1" i="1" dirty="0" err="1"/>
              <a:t>Ladele</a:t>
            </a:r>
            <a:r>
              <a:rPr lang="en-GB" b="1" dirty="0"/>
              <a:t> [2009] EWCA </a:t>
            </a:r>
            <a:r>
              <a:rPr lang="en-GB" b="1" dirty="0" err="1"/>
              <a:t>Civ</a:t>
            </a:r>
            <a:r>
              <a:rPr lang="en-GB" b="1" dirty="0"/>
              <a:t> </a:t>
            </a:r>
            <a:r>
              <a:rPr lang="en-GB" b="1" dirty="0" smtClean="0"/>
              <a:t>1357 &amp; </a:t>
            </a:r>
            <a:r>
              <a:rPr lang="en-GB" b="1" i="1" dirty="0"/>
              <a:t>McFarlane v Relate Avon Ltd</a:t>
            </a:r>
            <a:r>
              <a:rPr lang="en-GB" b="1" dirty="0"/>
              <a:t> [2009] UKEAT </a:t>
            </a:r>
            <a:endParaRPr lang="en-GB" i="1" dirty="0"/>
          </a:p>
        </p:txBody>
      </p:sp>
      <p:sp>
        <p:nvSpPr>
          <p:cNvPr id="3" name="Content Placeholder 2"/>
          <p:cNvSpPr>
            <a:spLocks noGrp="1"/>
          </p:cNvSpPr>
          <p:nvPr>
            <p:ph idx="1"/>
          </p:nvPr>
        </p:nvSpPr>
        <p:spPr/>
        <p:txBody>
          <a:bodyPr>
            <a:normAutofit fontScale="85000" lnSpcReduction="20000"/>
          </a:bodyPr>
          <a:lstStyle/>
          <a:p>
            <a:pPr algn="just"/>
            <a:endParaRPr lang="en-GB" dirty="0" smtClean="0"/>
          </a:p>
          <a:p>
            <a:pPr algn="just"/>
            <a:endParaRPr lang="en-GB" dirty="0"/>
          </a:p>
          <a:p>
            <a:pPr algn="just"/>
            <a:endParaRPr lang="en-GB" dirty="0" smtClean="0"/>
          </a:p>
          <a:p>
            <a:pPr algn="just"/>
            <a:endParaRPr lang="en-GB" dirty="0" smtClean="0"/>
          </a:p>
          <a:p>
            <a:pPr algn="just"/>
            <a:r>
              <a:rPr lang="en-GB" dirty="0" err="1" smtClean="0"/>
              <a:t>Ladele</a:t>
            </a:r>
            <a:r>
              <a:rPr lang="en-GB" dirty="0" smtClean="0"/>
              <a:t> </a:t>
            </a:r>
            <a:r>
              <a:rPr lang="en-GB" dirty="0"/>
              <a:t>and McFarlane both objected, due to their religious beliefs about marriage and sexual relationships, to carrying out certain work duties in respect of same-sex couples. </a:t>
            </a:r>
            <a:endParaRPr lang="en-GB" dirty="0" smtClean="0"/>
          </a:p>
          <a:p>
            <a:pPr algn="just"/>
            <a:r>
              <a:rPr lang="en-GB" dirty="0" smtClean="0"/>
              <a:t>The </a:t>
            </a:r>
            <a:r>
              <a:rPr lang="en-GB" dirty="0"/>
              <a:t>European Court of Human Rights found against both of them. </a:t>
            </a:r>
            <a:endParaRPr lang="en-GB" dirty="0" smtClean="0"/>
          </a:p>
          <a:p>
            <a:pPr algn="just"/>
            <a:r>
              <a:rPr lang="en-GB" dirty="0" smtClean="0"/>
              <a:t>When one convention right has to be balanced against another  - </a:t>
            </a:r>
            <a:r>
              <a:rPr lang="en-GB" b="1" i="1" dirty="0" smtClean="0"/>
              <a:t>proportionality </a:t>
            </a:r>
            <a:endParaRPr lang="en-GB" b="1" i="1" dirty="0"/>
          </a:p>
        </p:txBody>
      </p:sp>
    </p:spTree>
    <p:extLst>
      <p:ext uri="{BB962C8B-B14F-4D97-AF65-F5344CB8AC3E}">
        <p14:creationId xmlns:p14="http://schemas.microsoft.com/office/powerpoint/2010/main" val="1521362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Convention rights enough?</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about children’s rights, socio-economic rights, language rights?</a:t>
            </a:r>
          </a:p>
          <a:p>
            <a:r>
              <a:rPr lang="en-GB" dirty="0" smtClean="0"/>
              <a:t>Should the Convention on the Rights of the Child (UNCRC) and the International Covenant of Economic, Social and Cultural rights (ICESCR) be incorporated into domestic law? </a:t>
            </a:r>
          </a:p>
          <a:p>
            <a:r>
              <a:rPr lang="en-GB" dirty="0" smtClean="0"/>
              <a:t>Is there a case for a UK or British Bill of Rights?  More rights, fewer rights, or simply less ‘European’ rights? </a:t>
            </a:r>
          </a:p>
          <a:p>
            <a:r>
              <a:rPr lang="en-GB" dirty="0" smtClean="0"/>
              <a:t>And what about the rights of illegal migrants and criminals?  Don’t they have rights too?  </a:t>
            </a:r>
            <a:endParaRPr lang="en-GB" dirty="0"/>
          </a:p>
        </p:txBody>
      </p:sp>
    </p:spTree>
    <p:extLst>
      <p:ext uri="{BB962C8B-B14F-4D97-AF65-F5344CB8AC3E}">
        <p14:creationId xmlns:p14="http://schemas.microsoft.com/office/powerpoint/2010/main" val="3367356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487388" y="2136338"/>
            <a:ext cx="8169224" cy="2585323"/>
          </a:xfrm>
          <a:prstGeom prst="rect">
            <a:avLst/>
          </a:prstGeom>
          <a:noFill/>
        </p:spPr>
        <p:txBody>
          <a:bodyPr wrap="none" lIns="91440" tIns="45720" rIns="91440" bIns="45720">
            <a:spAutoFit/>
          </a:bodyPr>
          <a:lstStyle/>
          <a:p>
            <a:pPr algn="ctr"/>
            <a:r>
              <a:rPr lang="en-GB"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Rights to all Citizens </a:t>
            </a:r>
          </a:p>
          <a:p>
            <a:pPr algn="ctr"/>
            <a:r>
              <a:rPr lang="en-GB"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 </a:t>
            </a:r>
          </a:p>
          <a:p>
            <a:pPr algn="ctr"/>
            <a:r>
              <a:rPr lang="en-GB"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Equal Rights of all Humans</a:t>
            </a:r>
            <a:endParaRPr lang="en-GB"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095363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lvl="0"/>
            <a:r>
              <a:rPr lang="en-GB" dirty="0" smtClean="0"/>
              <a:t>ECHR  a charter for ‘illegal migrants and criminals’ or an instrument that protects minorities and the most marginalised/vulnerable in society?   See </a:t>
            </a:r>
            <a:r>
              <a:rPr lang="en-GB" dirty="0">
                <a:solidFill>
                  <a:prstClr val="black"/>
                </a:solidFill>
              </a:rPr>
              <a:t>Bringing Rights Home, Deborah Singer  </a:t>
            </a:r>
            <a:r>
              <a:rPr lang="en-GB" dirty="0">
                <a:solidFill>
                  <a:prstClr val="black"/>
                </a:solidFill>
                <a:hlinkClick r:id="rId3"/>
              </a:rPr>
              <a:t>http://www.youtube.com/watch?v=8vicTYgIEhQ</a:t>
            </a:r>
            <a:r>
              <a:rPr lang="en-GB" dirty="0">
                <a:solidFill>
                  <a:prstClr val="black"/>
                </a:solidFill>
              </a:rPr>
              <a:t> </a:t>
            </a:r>
            <a:r>
              <a:rPr lang="en-GB" dirty="0" smtClean="0">
                <a:solidFill>
                  <a:prstClr val="black"/>
                </a:solidFill>
              </a:rPr>
              <a:t>(Feb 2013).</a:t>
            </a:r>
            <a:endParaRPr lang="en-GB" dirty="0">
              <a:solidFill>
                <a:prstClr val="black"/>
              </a:solidFill>
            </a:endParaRPr>
          </a:p>
        </p:txBody>
      </p:sp>
    </p:spTree>
    <p:extLst>
      <p:ext uri="{BB962C8B-B14F-4D97-AF65-F5344CB8AC3E}">
        <p14:creationId xmlns:p14="http://schemas.microsoft.com/office/powerpoint/2010/main" val="26578879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Or a charter for minorities?</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endParaRPr lang="en-GB" dirty="0" smtClean="0"/>
          </a:p>
          <a:p>
            <a:endParaRPr lang="en-GB" dirty="0"/>
          </a:p>
          <a:p>
            <a:endParaRPr lang="en-GB" dirty="0" smtClean="0"/>
          </a:p>
          <a:p>
            <a:pPr marL="0" indent="0">
              <a:buNone/>
            </a:pPr>
            <a:endParaRPr lang="en-GB" sz="2900" u="sng" dirty="0" smtClean="0"/>
          </a:p>
          <a:p>
            <a:pPr marL="0" indent="0">
              <a:buNone/>
            </a:pPr>
            <a:endParaRPr lang="en-GB" sz="2500" u="sng" dirty="0" smtClean="0"/>
          </a:p>
          <a:p>
            <a:r>
              <a:rPr lang="en-GB" sz="2500" dirty="0" err="1" smtClean="0"/>
              <a:t>Eweida</a:t>
            </a:r>
            <a:r>
              <a:rPr lang="en-GB" sz="2500" dirty="0" smtClean="0"/>
              <a:t> and Others v UK, Application Nos. </a:t>
            </a:r>
            <a:r>
              <a:rPr lang="en-GB" sz="2500" dirty="0"/>
              <a:t>48420/10, 59842/10, 51671/10 and 36516/10</a:t>
            </a:r>
            <a:r>
              <a:rPr lang="en-GB" sz="2500" dirty="0" smtClean="0"/>
              <a:t>), 15 January 2013, </a:t>
            </a:r>
            <a:r>
              <a:rPr lang="en-GB" sz="2500" dirty="0" err="1" smtClean="0"/>
              <a:t>ECtHR</a:t>
            </a:r>
            <a:endParaRPr lang="en-GB" sz="25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484784"/>
            <a:ext cx="4398992" cy="3216763"/>
          </a:xfrm>
          <a:prstGeom prst="rect">
            <a:avLst/>
          </a:prstGeom>
        </p:spPr>
      </p:pic>
    </p:spTree>
    <p:extLst>
      <p:ext uri="{BB962C8B-B14F-4D97-AF65-F5344CB8AC3E}">
        <p14:creationId xmlns:p14="http://schemas.microsoft.com/office/powerpoint/2010/main" val="34150356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a:t>
            </a:r>
            <a:endParaRPr lang="en-GB" dirty="0"/>
          </a:p>
        </p:txBody>
      </p:sp>
      <p:sp>
        <p:nvSpPr>
          <p:cNvPr id="3" name="Content Placeholder 2"/>
          <p:cNvSpPr>
            <a:spLocks noGrp="1"/>
          </p:cNvSpPr>
          <p:nvPr>
            <p:ph idx="1"/>
          </p:nvPr>
        </p:nvSpPr>
        <p:spPr/>
        <p:txBody>
          <a:bodyPr/>
          <a:lstStyle/>
          <a:p>
            <a:r>
              <a:rPr lang="en-US" dirty="0" smtClean="0"/>
              <a:t>Western understanding of the world v universal application?</a:t>
            </a:r>
          </a:p>
          <a:p>
            <a:endParaRPr lang="en-US" dirty="0"/>
          </a:p>
          <a:p>
            <a:r>
              <a:rPr lang="en-US" dirty="0" smtClean="0"/>
              <a:t>Neo-colonialism - Human Rights, Democracy, Rule of Law used as an excuse to invade ‘Iraq’</a:t>
            </a:r>
            <a:endParaRPr lang="en-GB" dirty="0"/>
          </a:p>
        </p:txBody>
      </p:sp>
    </p:spTree>
    <p:extLst>
      <p:ext uri="{BB962C8B-B14F-4D97-AF65-F5344CB8AC3E}">
        <p14:creationId xmlns:p14="http://schemas.microsoft.com/office/powerpoint/2010/main" val="147515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human rights?</a:t>
            </a:r>
            <a:endParaRPr lang="en-GB" dirty="0"/>
          </a:p>
        </p:txBody>
      </p:sp>
      <p:sp>
        <p:nvSpPr>
          <p:cNvPr id="3" name="Content Placeholder 2"/>
          <p:cNvSpPr>
            <a:spLocks noGrp="1"/>
          </p:cNvSpPr>
          <p:nvPr>
            <p:ph idx="1"/>
          </p:nvPr>
        </p:nvSpPr>
        <p:spPr>
          <a:xfrm>
            <a:off x="941151" y="1484784"/>
            <a:ext cx="7772400" cy="4572000"/>
          </a:xfrm>
        </p:spPr>
        <p:txBody>
          <a:bodyPr>
            <a:normAutofit/>
          </a:bodyPr>
          <a:lstStyle/>
          <a:p>
            <a:r>
              <a:rPr lang="en-GB" dirty="0" smtClean="0"/>
              <a:t>Basic conception</a:t>
            </a:r>
          </a:p>
          <a:p>
            <a:r>
              <a:rPr lang="en-US" dirty="0"/>
              <a:t>Who protects human rights</a:t>
            </a:r>
            <a:r>
              <a:rPr lang="en-US" dirty="0" smtClean="0"/>
              <a:t>?</a:t>
            </a:r>
            <a:endParaRPr lang="en-GB" dirty="0"/>
          </a:p>
          <a:p>
            <a:r>
              <a:rPr lang="en-US" dirty="0"/>
              <a:t>Did they exist before being made legal</a:t>
            </a:r>
            <a:r>
              <a:rPr lang="en-US" dirty="0" smtClean="0"/>
              <a:t>?</a:t>
            </a:r>
            <a:endParaRPr lang="en-GB" dirty="0" smtClean="0"/>
          </a:p>
          <a:p>
            <a:r>
              <a:rPr lang="en-GB" dirty="0" smtClean="0"/>
              <a:t>Good or bad?</a:t>
            </a:r>
          </a:p>
          <a:p>
            <a:r>
              <a:rPr lang="en-GB" dirty="0" smtClean="0"/>
              <a:t>Human rights as human wrongs?</a:t>
            </a:r>
          </a:p>
          <a:p>
            <a:r>
              <a:rPr lang="en-GB" dirty="0" smtClean="0"/>
              <a:t>Some people have more rights than others?</a:t>
            </a:r>
          </a:p>
          <a:p>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157192"/>
            <a:ext cx="7200800" cy="151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143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Human Rights Act (HRA) 1998</a:t>
            </a:r>
            <a:endParaRPr lang="en-GB"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033103" cy="40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3782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Section 1 – brings Convention rights (articles of ECHR) home (set out in Schedule 1)</a:t>
            </a:r>
          </a:p>
          <a:p>
            <a:r>
              <a:rPr lang="en-GB" dirty="0" smtClean="0"/>
              <a:t>Section 3 – all law to be read in accordance with convention rights (legislators and judges)</a:t>
            </a:r>
          </a:p>
          <a:p>
            <a:r>
              <a:rPr lang="en-GB" dirty="0" smtClean="0"/>
              <a:t>Section 4 – declaration of </a:t>
            </a:r>
            <a:r>
              <a:rPr lang="en-GB" dirty="0" err="1" smtClean="0"/>
              <a:t>incompatability</a:t>
            </a:r>
            <a:endParaRPr lang="en-GB" dirty="0" smtClean="0"/>
          </a:p>
          <a:p>
            <a:endParaRPr lang="en-GB" dirty="0"/>
          </a:p>
        </p:txBody>
      </p:sp>
    </p:spTree>
    <p:extLst>
      <p:ext uri="{BB962C8B-B14F-4D97-AF65-F5344CB8AC3E}">
        <p14:creationId xmlns:p14="http://schemas.microsoft.com/office/powerpoint/2010/main" val="8877320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052736"/>
            <a:ext cx="3384376" cy="4524315"/>
          </a:xfrm>
          <a:prstGeom prst="rect">
            <a:avLst/>
          </a:prstGeom>
          <a:noFill/>
        </p:spPr>
        <p:txBody>
          <a:bodyPr wrap="square" rtlCol="0">
            <a:spAutoFit/>
          </a:bodyPr>
          <a:lstStyle/>
          <a:p>
            <a:pPr algn="ctr"/>
            <a:r>
              <a:rPr lang="en-US" dirty="0" smtClean="0"/>
              <a:t>Council of Europe</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European Convention on Human Rights</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Human Rights Act 1998</a:t>
            </a:r>
          </a:p>
          <a:p>
            <a:endParaRPr lang="en-US" dirty="0"/>
          </a:p>
          <a:p>
            <a:endParaRPr lang="en-GB" dirty="0"/>
          </a:p>
        </p:txBody>
      </p:sp>
      <p:sp>
        <p:nvSpPr>
          <p:cNvPr id="6" name="Down Arrow 5"/>
          <p:cNvSpPr/>
          <p:nvPr/>
        </p:nvSpPr>
        <p:spPr>
          <a:xfrm>
            <a:off x="2591780" y="1700808"/>
            <a:ext cx="288032" cy="762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16016" y="1052736"/>
            <a:ext cx="3456384" cy="5355312"/>
          </a:xfrm>
          <a:prstGeom prst="rect">
            <a:avLst/>
          </a:prstGeom>
          <a:noFill/>
        </p:spPr>
        <p:txBody>
          <a:bodyPr wrap="square" rtlCol="0">
            <a:spAutoFit/>
          </a:bodyPr>
          <a:lstStyle/>
          <a:p>
            <a:pPr algn="ctr"/>
            <a:r>
              <a:rPr lang="en-US" dirty="0" smtClean="0"/>
              <a:t>EU</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EU  Law</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European Communities Act 1973</a:t>
            </a:r>
          </a:p>
          <a:p>
            <a:pPr algn="ctr"/>
            <a:endParaRPr lang="en-US" dirty="0"/>
          </a:p>
          <a:p>
            <a:pPr algn="ctr"/>
            <a:endParaRPr lang="en-US" dirty="0" smtClean="0"/>
          </a:p>
          <a:p>
            <a:pPr algn="ctr"/>
            <a:endParaRPr lang="en-US" dirty="0"/>
          </a:p>
          <a:p>
            <a:endParaRPr lang="en-US" dirty="0" smtClean="0"/>
          </a:p>
          <a:p>
            <a:endParaRPr lang="en-GB" dirty="0"/>
          </a:p>
        </p:txBody>
      </p:sp>
      <p:sp>
        <p:nvSpPr>
          <p:cNvPr id="8" name="Down Arrow 7"/>
          <p:cNvSpPr/>
          <p:nvPr/>
        </p:nvSpPr>
        <p:spPr>
          <a:xfrm>
            <a:off x="2633474" y="3575935"/>
            <a:ext cx="288032" cy="762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6300192" y="1637015"/>
            <a:ext cx="288032" cy="762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6342473" y="3575934"/>
            <a:ext cx="288032" cy="762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6405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authority does Strasbourg have?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UK bound to comply with judgments as matter of international law, but under domestic law Parliamentary sovereignty prevails?</a:t>
            </a:r>
          </a:p>
          <a:p>
            <a:r>
              <a:rPr lang="en-GB" dirty="0" smtClean="0"/>
              <a:t>What about UK courts? </a:t>
            </a:r>
          </a:p>
          <a:p>
            <a:pPr lvl="1"/>
            <a:r>
              <a:rPr lang="en-GB" dirty="0" smtClean="0"/>
              <a:t>S. 2(1) HRA: ‘A </a:t>
            </a:r>
            <a:r>
              <a:rPr lang="en-GB" dirty="0"/>
              <a:t>court or tribunal determining a question which has arisen in connection with a Convention right must </a:t>
            </a:r>
            <a:r>
              <a:rPr lang="en-GB" i="1" dirty="0"/>
              <a:t>take into account any </a:t>
            </a:r>
            <a:r>
              <a:rPr lang="en-GB" dirty="0" smtClean="0"/>
              <a:t>- (</a:t>
            </a:r>
            <a:r>
              <a:rPr lang="en-GB" dirty="0"/>
              <a:t>a) judgment, decision, declaration or advisory opinion of the European Court of Human Rights … whenever made or given, so far as, in the opinion of the court or tribunal, it is relevant to the proceedings in which that question has arisen</a:t>
            </a:r>
            <a:r>
              <a:rPr lang="en-GB" dirty="0" smtClean="0"/>
              <a:t>.’</a:t>
            </a:r>
            <a:endParaRPr lang="en-GB" dirty="0"/>
          </a:p>
          <a:p>
            <a:endParaRPr lang="en-GB" dirty="0"/>
          </a:p>
        </p:txBody>
      </p:sp>
    </p:spTree>
    <p:extLst>
      <p:ext uri="{BB962C8B-B14F-4D97-AF65-F5344CB8AC3E}">
        <p14:creationId xmlns:p14="http://schemas.microsoft.com/office/powerpoint/2010/main" val="3940717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95536" y="260648"/>
            <a:ext cx="8229600" cy="1143000"/>
          </a:xfrm>
        </p:spPr>
        <p:txBody>
          <a:bodyPr anchor="b">
            <a:normAutofit/>
          </a:bodyPr>
          <a:lstStyle/>
          <a:p>
            <a:pPr eaLnBrk="1" hangingPunct="1"/>
            <a:r>
              <a:rPr lang="en-GB" sz="2600" dirty="0" smtClean="0">
                <a:ea typeface="MS PGothic" pitchFamily="34" charset="-128"/>
              </a:rPr>
              <a:t>Strasbourg v UK: Prisoners’ Voting Rights</a:t>
            </a:r>
          </a:p>
        </p:txBody>
      </p:sp>
      <p:sp>
        <p:nvSpPr>
          <p:cNvPr id="29699" name="Content Placeholder 2"/>
          <p:cNvSpPr>
            <a:spLocks noGrp="1"/>
          </p:cNvSpPr>
          <p:nvPr>
            <p:ph idx="4294967295"/>
          </p:nvPr>
        </p:nvSpPr>
        <p:spPr>
          <a:xfrm>
            <a:off x="467544" y="1484784"/>
            <a:ext cx="8229600" cy="4525962"/>
          </a:xfrm>
        </p:spPr>
        <p:txBody>
          <a:bodyPr>
            <a:normAutofit/>
          </a:bodyPr>
          <a:lstStyle/>
          <a:p>
            <a:pPr marL="450850" eaLnBrk="1" hangingPunct="1">
              <a:buFont typeface="Arial" charset="0"/>
              <a:buChar char="•"/>
              <a:defRPr/>
            </a:pPr>
            <a:r>
              <a:rPr lang="en-GB" sz="2400" i="1" dirty="0" err="1" smtClean="0">
                <a:latin typeface="Calibri" pitchFamily="34" charset="0"/>
                <a:cs typeface="Times New Roman" pitchFamily="18" charset="0"/>
              </a:rPr>
              <a:t>Hirst</a:t>
            </a:r>
            <a:r>
              <a:rPr lang="en-GB" sz="2400" i="1" dirty="0" smtClean="0">
                <a:latin typeface="Calibri" pitchFamily="34" charset="0"/>
                <a:cs typeface="Times New Roman" pitchFamily="18" charset="0"/>
              </a:rPr>
              <a:t> (No 2)</a:t>
            </a:r>
            <a:r>
              <a:rPr lang="en-GB" sz="2400" dirty="0" smtClean="0">
                <a:latin typeface="Calibri" pitchFamily="34" charset="0"/>
                <a:cs typeface="Times New Roman" pitchFamily="18" charset="0"/>
              </a:rPr>
              <a:t> v </a:t>
            </a:r>
            <a:r>
              <a:rPr lang="en-GB" sz="2400" i="1" dirty="0" smtClean="0">
                <a:latin typeface="Calibri" pitchFamily="34" charset="0"/>
                <a:cs typeface="Times New Roman" pitchFamily="18" charset="0"/>
              </a:rPr>
              <a:t>UK,</a:t>
            </a:r>
            <a:r>
              <a:rPr lang="en-GB" sz="2400" dirty="0" smtClean="0">
                <a:latin typeface="Calibri" pitchFamily="34" charset="0"/>
                <a:cs typeface="Times New Roman" pitchFamily="18" charset="0"/>
              </a:rPr>
              <a:t> </a:t>
            </a:r>
            <a:r>
              <a:rPr lang="en-GB" sz="2400" dirty="0" err="1" smtClean="0">
                <a:latin typeface="Calibri" pitchFamily="34" charset="0"/>
                <a:cs typeface="Times New Roman" pitchFamily="18" charset="0"/>
              </a:rPr>
              <a:t>ECtHR</a:t>
            </a:r>
            <a:r>
              <a:rPr lang="en-GB" sz="2400" dirty="0" smtClean="0">
                <a:latin typeface="Calibri" pitchFamily="34" charset="0"/>
                <a:cs typeface="Times New Roman" pitchFamily="18" charset="0"/>
              </a:rPr>
              <a:t>, 6 October 2005  – GC- voting ban applied automatically to all prisoners and therefore fell outside the State’</a:t>
            </a:r>
            <a:r>
              <a:rPr lang="en-GB" altLang="ja-JP" sz="2400" dirty="0" smtClean="0">
                <a:latin typeface="Calibri" pitchFamily="34" charset="0"/>
                <a:cs typeface="Times New Roman" pitchFamily="18" charset="0"/>
              </a:rPr>
              <a:t>s margin of appreciation, violation of Art 3 of Protocol 1  (right to free elections)</a:t>
            </a:r>
            <a:endParaRPr lang="en-GB" altLang="ja-JP" sz="2400" dirty="0">
              <a:latin typeface="Calibri" pitchFamily="34" charset="0"/>
              <a:cs typeface="Times New Roman" pitchFamily="18" charset="0"/>
            </a:endParaRPr>
          </a:p>
          <a:p>
            <a:pPr marL="450850">
              <a:buFont typeface="Arial" charset="0"/>
              <a:buChar char="•"/>
              <a:defRPr/>
            </a:pPr>
            <a:r>
              <a:rPr lang="en-GB" sz="2400" i="1" dirty="0" smtClean="0">
                <a:latin typeface="Calibri" pitchFamily="34" charset="0"/>
                <a:cs typeface="Times New Roman" pitchFamily="18" charset="0"/>
              </a:rPr>
              <a:t>R (on </a:t>
            </a:r>
            <a:r>
              <a:rPr lang="en-GB" sz="2400" i="1" dirty="0">
                <a:latin typeface="Calibri" pitchFamily="34" charset="0"/>
                <a:cs typeface="Times New Roman" pitchFamily="18" charset="0"/>
              </a:rPr>
              <a:t>the application of Chester) </a:t>
            </a:r>
            <a:r>
              <a:rPr lang="en-GB" sz="2400" i="1" dirty="0" smtClean="0">
                <a:latin typeface="Calibri" pitchFamily="34" charset="0"/>
                <a:cs typeface="Times New Roman" pitchFamily="18" charset="0"/>
              </a:rPr>
              <a:t>V Secretary </a:t>
            </a:r>
            <a:r>
              <a:rPr lang="en-GB" sz="2400" i="1" dirty="0">
                <a:latin typeface="Calibri" pitchFamily="34" charset="0"/>
                <a:cs typeface="Times New Roman" pitchFamily="18" charset="0"/>
              </a:rPr>
              <a:t>of State for Justice</a:t>
            </a:r>
            <a:r>
              <a:rPr lang="en-GB" sz="2400" dirty="0">
                <a:latin typeface="Calibri" pitchFamily="34" charset="0"/>
                <a:cs typeface="Times New Roman" pitchFamily="18" charset="0"/>
              </a:rPr>
              <a:t> </a:t>
            </a:r>
            <a:r>
              <a:rPr lang="en-GB" sz="2400" dirty="0" smtClean="0">
                <a:latin typeface="Calibri" pitchFamily="34" charset="0"/>
                <a:cs typeface="Times New Roman" pitchFamily="18" charset="0"/>
              </a:rPr>
              <a:t>[2013] UKSC 63 – no point in further declaration of incompatibility under s. 4 HRA (</a:t>
            </a:r>
            <a:r>
              <a:rPr lang="en-GB" sz="2400" dirty="0">
                <a:latin typeface="Calibri" pitchFamily="34" charset="0"/>
                <a:cs typeface="Times New Roman" pitchFamily="18" charset="0"/>
              </a:rPr>
              <a:t>following </a:t>
            </a:r>
            <a:r>
              <a:rPr lang="en-GB" sz="2400" i="1" dirty="0">
                <a:latin typeface="Calibri" pitchFamily="34" charset="0"/>
                <a:cs typeface="Times New Roman" pitchFamily="18" charset="0"/>
              </a:rPr>
              <a:t>Smith v Scott</a:t>
            </a:r>
            <a:r>
              <a:rPr lang="en-GB" sz="2000" dirty="0"/>
              <a:t> </a:t>
            </a:r>
            <a:r>
              <a:rPr lang="en-GB" sz="2000" dirty="0" smtClean="0"/>
              <a:t>) </a:t>
            </a:r>
            <a:r>
              <a:rPr lang="en-GB" sz="2400" dirty="0" smtClean="0">
                <a:latin typeface="Calibri" pitchFamily="34" charset="0"/>
                <a:cs typeface="Times New Roman" pitchFamily="18" charset="0"/>
              </a:rPr>
              <a:t>or entering into constructive dialogue with Strasbourg,</a:t>
            </a:r>
          </a:p>
          <a:p>
            <a:pPr marL="450850">
              <a:buFont typeface="Arial" charset="0"/>
              <a:buChar char="•"/>
              <a:defRPr/>
            </a:pPr>
            <a:r>
              <a:rPr lang="en-GB" sz="2400" dirty="0" smtClean="0">
                <a:latin typeface="Calibri" pitchFamily="34" charset="0"/>
                <a:cs typeface="Times New Roman" pitchFamily="18" charset="0"/>
              </a:rPr>
              <a:t>Up to parliament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725144"/>
            <a:ext cx="2678832" cy="196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391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there a wider political agenda?</a:t>
            </a:r>
            <a:endParaRPr lang="en-GB" dirty="0"/>
          </a:p>
        </p:txBody>
      </p:sp>
      <p:sp>
        <p:nvSpPr>
          <p:cNvPr id="3" name="Content Placeholder 2"/>
          <p:cNvSpPr>
            <a:spLocks noGrp="1"/>
          </p:cNvSpPr>
          <p:nvPr>
            <p:ph idx="1"/>
          </p:nvPr>
        </p:nvSpPr>
        <p:spPr/>
        <p:txBody>
          <a:bodyPr>
            <a:normAutofit/>
          </a:bodyPr>
          <a:lstStyle/>
          <a:p>
            <a:endParaRPr lang="en-US" dirty="0" smtClean="0"/>
          </a:p>
          <a:p>
            <a:r>
              <a:rPr lang="en-US" dirty="0" smtClean="0"/>
              <a:t>Does the HRA give too </a:t>
            </a:r>
            <a:r>
              <a:rPr lang="en-US" dirty="0"/>
              <a:t>much power </a:t>
            </a:r>
            <a:r>
              <a:rPr lang="en-US" dirty="0" smtClean="0"/>
              <a:t>to the judges</a:t>
            </a:r>
            <a:r>
              <a:rPr lang="en-US" dirty="0"/>
              <a:t>? To Strasbourg? </a:t>
            </a:r>
            <a:endParaRPr lang="en-US" dirty="0" smtClean="0"/>
          </a:p>
          <a:p>
            <a:r>
              <a:rPr lang="en-US" dirty="0" smtClean="0"/>
              <a:t>Brexit??</a:t>
            </a:r>
          </a:p>
          <a:p>
            <a:r>
              <a:rPr lang="en-GB" dirty="0" smtClean="0"/>
              <a:t>Should </a:t>
            </a:r>
            <a:r>
              <a:rPr lang="en-GB" dirty="0"/>
              <a:t>rights be linked to behaving responsibly?  Do prisoners, for example, have the right to have rights? </a:t>
            </a:r>
            <a:endParaRPr lang="en-GB" dirty="0" smtClean="0"/>
          </a:p>
          <a:p>
            <a:r>
              <a:rPr lang="en-GB" dirty="0" smtClean="0"/>
              <a:t>What do you think?</a:t>
            </a:r>
            <a:endParaRPr lang="en-US" dirty="0" smtClean="0"/>
          </a:p>
        </p:txBody>
      </p:sp>
    </p:spTree>
    <p:extLst>
      <p:ext uri="{BB962C8B-B14F-4D97-AF65-F5344CB8AC3E}">
        <p14:creationId xmlns:p14="http://schemas.microsoft.com/office/powerpoint/2010/main" val="1514626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Rights, Equality</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336" y="2031061"/>
            <a:ext cx="6096528" cy="407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88868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HRA 1998: What impact has it had?</a:t>
            </a:r>
            <a:endParaRPr lang="en-GB" dirty="0"/>
          </a:p>
        </p:txBody>
      </p:sp>
      <p:sp>
        <p:nvSpPr>
          <p:cNvPr id="3" name="Content Placeholder 2"/>
          <p:cNvSpPr>
            <a:spLocks noGrp="1"/>
          </p:cNvSpPr>
          <p:nvPr>
            <p:ph idx="1"/>
          </p:nvPr>
        </p:nvSpPr>
        <p:spPr/>
        <p:txBody>
          <a:bodyPr/>
          <a:lstStyle/>
          <a:p>
            <a:r>
              <a:rPr lang="en-GB" dirty="0" smtClean="0"/>
              <a:t>What are the implications for public authorities, and for courts? </a:t>
            </a:r>
          </a:p>
          <a:p>
            <a:r>
              <a:rPr lang="en-GB" dirty="0" smtClean="0"/>
              <a:t>To what extent can it be used in cases against private individuals?</a:t>
            </a:r>
          </a:p>
          <a:p>
            <a:pPr marL="0" indent="0">
              <a:buNone/>
            </a:pPr>
            <a:endParaRPr lang="en-GB" dirty="0"/>
          </a:p>
        </p:txBody>
      </p:sp>
    </p:spTree>
    <p:extLst>
      <p:ext uri="{BB962C8B-B14F-4D97-AF65-F5344CB8AC3E}">
        <p14:creationId xmlns:p14="http://schemas.microsoft.com/office/powerpoint/2010/main" val="210625276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HRA and Public Authorities</a:t>
            </a:r>
            <a:endParaRPr lang="en-GB" dirty="0"/>
          </a:p>
        </p:txBody>
      </p:sp>
      <p:sp>
        <p:nvSpPr>
          <p:cNvPr id="3" name="Content Placeholder 2"/>
          <p:cNvSpPr>
            <a:spLocks noGrp="1"/>
          </p:cNvSpPr>
          <p:nvPr>
            <p:ph idx="1"/>
          </p:nvPr>
        </p:nvSpPr>
        <p:spPr/>
        <p:txBody>
          <a:bodyPr>
            <a:normAutofit/>
          </a:bodyPr>
          <a:lstStyle/>
          <a:p>
            <a:r>
              <a:rPr lang="en-GB" dirty="0"/>
              <a:t>s 6 Human Rights Act 1998</a:t>
            </a:r>
          </a:p>
          <a:p>
            <a:pPr marL="0" indent="0">
              <a:buNone/>
            </a:pPr>
            <a:r>
              <a:rPr lang="en-GB" dirty="0" smtClean="0"/>
              <a:t>“</a:t>
            </a:r>
            <a:r>
              <a:rPr lang="en-GB" dirty="0"/>
              <a:t>P</a:t>
            </a:r>
            <a:r>
              <a:rPr lang="en-GB" dirty="0" smtClean="0"/>
              <a:t>ublic </a:t>
            </a:r>
            <a:r>
              <a:rPr lang="en-GB" dirty="0"/>
              <a:t>authority” includes -</a:t>
            </a:r>
          </a:p>
          <a:p>
            <a:pPr marL="0" indent="0">
              <a:buNone/>
            </a:pPr>
            <a:r>
              <a:rPr lang="en-GB" dirty="0"/>
              <a:t>(a) a court or tribunal and </a:t>
            </a:r>
          </a:p>
          <a:p>
            <a:pPr marL="0" indent="0">
              <a:buNone/>
            </a:pPr>
            <a:r>
              <a:rPr lang="en-GB" dirty="0"/>
              <a:t>(b)any person certain of whose functions are functions of a public nature, </a:t>
            </a:r>
          </a:p>
          <a:p>
            <a:pPr marL="0" indent="0">
              <a:buNone/>
            </a:pPr>
            <a:r>
              <a:rPr lang="en-GB" dirty="0" smtClean="0"/>
              <a:t> - does </a:t>
            </a:r>
            <a:r>
              <a:rPr lang="en-GB" dirty="0"/>
              <a:t>not include either House of Parliament or a person exercising functions in connection with proceedings in Parliament. </a:t>
            </a:r>
            <a:endParaRPr lang="en-GB" dirty="0" smtClean="0"/>
          </a:p>
          <a:p>
            <a:pPr marL="0" indent="0">
              <a:buNone/>
            </a:pPr>
            <a:endParaRPr lang="en-GB" dirty="0"/>
          </a:p>
        </p:txBody>
      </p:sp>
    </p:spTree>
    <p:extLst>
      <p:ext uri="{BB962C8B-B14F-4D97-AF65-F5344CB8AC3E}">
        <p14:creationId xmlns:p14="http://schemas.microsoft.com/office/powerpoint/2010/main" val="2111547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As a ‘sword’ and a ‘shield’</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a:p>
          <a:p>
            <a:pPr marL="68580" indent="0">
              <a:buNone/>
            </a:pPr>
            <a:r>
              <a:rPr lang="en-GB" dirty="0" smtClean="0"/>
              <a:t>s </a:t>
            </a:r>
            <a:r>
              <a:rPr lang="en-GB" dirty="0"/>
              <a:t>7 Human Rights Act 1998</a:t>
            </a:r>
          </a:p>
          <a:p>
            <a:r>
              <a:rPr lang="en-GB" dirty="0"/>
              <a:t>(1) A person who claims that a public authority has acted (or proposes to act) in a way which is made unlawful by section 6(1) may -</a:t>
            </a:r>
          </a:p>
          <a:p>
            <a:r>
              <a:rPr lang="en-GB" dirty="0"/>
              <a:t>(a) bring proceedings against the authority under this Act in the appropriate court or tribunal …</a:t>
            </a:r>
          </a:p>
          <a:p>
            <a:r>
              <a:rPr lang="en-GB" dirty="0"/>
              <a:t>(b) rely on the Convention right or rights concerned in any legal proceedings, but only if he is (or would be) a </a:t>
            </a:r>
            <a:r>
              <a:rPr lang="en-GB" dirty="0" smtClean="0"/>
              <a:t>victim of </a:t>
            </a:r>
            <a:r>
              <a:rPr lang="en-GB" dirty="0"/>
              <a:t>the unlawful act</a:t>
            </a:r>
            <a:r>
              <a:rPr lang="en-GB" dirty="0" smtClean="0"/>
              <a:t>.</a:t>
            </a:r>
          </a:p>
          <a:p>
            <a:pPr marL="0" indent="0">
              <a:buNone/>
            </a:pPr>
            <a:r>
              <a:rPr lang="en-GB" dirty="0"/>
              <a:t/>
            </a:r>
            <a:br>
              <a:rPr lang="en-GB" dirty="0"/>
            </a:br>
            <a:r>
              <a:rPr lang="en-GB" dirty="0"/>
              <a:t> </a:t>
            </a:r>
          </a:p>
          <a:p>
            <a:endParaRPr lang="en-GB" dirty="0"/>
          </a:p>
        </p:txBody>
      </p:sp>
    </p:spTree>
    <p:extLst>
      <p:ext uri="{BB962C8B-B14F-4D97-AF65-F5344CB8AC3E}">
        <p14:creationId xmlns:p14="http://schemas.microsoft.com/office/powerpoint/2010/main" val="276962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Equality?</a:t>
            </a:r>
            <a:endParaRPr lang="en-GB" dirty="0"/>
          </a:p>
        </p:txBody>
      </p:sp>
      <p:sp>
        <p:nvSpPr>
          <p:cNvPr id="3" name="Content Placeholder 2"/>
          <p:cNvSpPr>
            <a:spLocks noGrp="1"/>
          </p:cNvSpPr>
          <p:nvPr>
            <p:ph idx="1"/>
          </p:nvPr>
        </p:nvSpPr>
        <p:spPr/>
        <p:txBody>
          <a:bodyPr/>
          <a:lstStyle/>
          <a:p>
            <a:r>
              <a:rPr lang="en-US" dirty="0" smtClean="0"/>
              <a:t>Formal v substantive</a:t>
            </a:r>
          </a:p>
          <a:p>
            <a:endParaRPr lang="en-US" dirty="0" smtClean="0"/>
          </a:p>
          <a:p>
            <a:endParaRPr lang="en-US"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64904"/>
            <a:ext cx="5400600" cy="365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4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Core and Hybrid Public Bodies</a:t>
            </a:r>
            <a:endParaRPr lang="en-GB" dirty="0"/>
          </a:p>
        </p:txBody>
      </p:sp>
      <p:sp>
        <p:nvSpPr>
          <p:cNvPr id="3" name="Content Placeholder 2"/>
          <p:cNvSpPr>
            <a:spLocks noGrp="1"/>
          </p:cNvSpPr>
          <p:nvPr>
            <p:ph idx="1"/>
          </p:nvPr>
        </p:nvSpPr>
        <p:spPr/>
        <p:txBody>
          <a:bodyPr>
            <a:normAutofit fontScale="92500" lnSpcReduction="20000"/>
          </a:bodyPr>
          <a:lstStyle/>
          <a:p>
            <a:endParaRPr lang="en-GB" dirty="0" smtClean="0"/>
          </a:p>
          <a:p>
            <a:r>
              <a:rPr lang="en-GB" i="1" dirty="0"/>
              <a:t>Aston </a:t>
            </a:r>
            <a:r>
              <a:rPr lang="en-GB" i="1" dirty="0" err="1"/>
              <a:t>Cantlow</a:t>
            </a:r>
            <a:r>
              <a:rPr lang="en-GB" i="1" dirty="0"/>
              <a:t> and </a:t>
            </a:r>
            <a:r>
              <a:rPr lang="en-GB" i="1" dirty="0" err="1"/>
              <a:t>Wilmcote</a:t>
            </a:r>
            <a:r>
              <a:rPr lang="en-GB" i="1" dirty="0"/>
              <a:t> with </a:t>
            </a:r>
            <a:r>
              <a:rPr lang="en-GB" i="1" dirty="0" err="1"/>
              <a:t>Billesley</a:t>
            </a:r>
            <a:r>
              <a:rPr lang="en-GB" i="1" dirty="0"/>
              <a:t> Parochial Church Council v </a:t>
            </a:r>
            <a:r>
              <a:rPr lang="en-GB" i="1" dirty="0" err="1"/>
              <a:t>Wallbank</a:t>
            </a:r>
            <a:r>
              <a:rPr lang="en-GB" i="1" dirty="0"/>
              <a:t> </a:t>
            </a:r>
            <a:r>
              <a:rPr lang="en-GB" dirty="0"/>
              <a:t>[2003] UKHL 37, [2004] 1 AC 546  - (core and hybrid)</a:t>
            </a:r>
          </a:p>
          <a:p>
            <a:endParaRPr lang="en-GB" dirty="0"/>
          </a:p>
          <a:p>
            <a:r>
              <a:rPr lang="en-GB" dirty="0" smtClean="0"/>
              <a:t>“Factors </a:t>
            </a:r>
            <a:r>
              <a:rPr lang="en-GB" dirty="0"/>
              <a:t>to be taken into account include the extent to which in carrying out the relevant function the body is publicly funded, or is exercising statutory powers, or is taking the place of central government or local authorities, or is providing a public service."</a:t>
            </a:r>
          </a:p>
          <a:p>
            <a:endParaRPr lang="en-GB" dirty="0"/>
          </a:p>
        </p:txBody>
      </p:sp>
    </p:spTree>
    <p:extLst>
      <p:ext uri="{BB962C8B-B14F-4D97-AF65-F5344CB8AC3E}">
        <p14:creationId xmlns:p14="http://schemas.microsoft.com/office/powerpoint/2010/main" val="330567846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care services?</a:t>
            </a:r>
            <a:endParaRPr lang="en-GB" dirty="0"/>
          </a:p>
        </p:txBody>
      </p:sp>
      <p:sp>
        <p:nvSpPr>
          <p:cNvPr id="3" name="Content Placeholder 2"/>
          <p:cNvSpPr>
            <a:spLocks noGrp="1"/>
          </p:cNvSpPr>
          <p:nvPr>
            <p:ph idx="1"/>
          </p:nvPr>
        </p:nvSpPr>
        <p:spPr/>
        <p:txBody>
          <a:bodyPr>
            <a:normAutofit fontScale="92500"/>
          </a:bodyPr>
          <a:lstStyle/>
          <a:p>
            <a:r>
              <a:rPr lang="en-GB" i="1" dirty="0" smtClean="0"/>
              <a:t>YL v Birmingham City Council and others </a:t>
            </a:r>
            <a:r>
              <a:rPr lang="en-GB" dirty="0" smtClean="0"/>
              <a:t>[2007] UKHL, [2008] 1 AC 95– </a:t>
            </a:r>
            <a:r>
              <a:rPr lang="en-GB" dirty="0"/>
              <a:t>a private care home providing care and accommodation for an elderly person under contract with a local authority was </a:t>
            </a:r>
            <a:r>
              <a:rPr lang="en-GB" dirty="0" smtClean="0"/>
              <a:t>not </a:t>
            </a:r>
            <a:r>
              <a:rPr lang="en-GB" dirty="0"/>
              <a:t>exercising “functions of a public nature” within s 6(3)(b) of the Human Rights Act </a:t>
            </a:r>
            <a:r>
              <a:rPr lang="en-GB" dirty="0" smtClean="0"/>
              <a:t>1998</a:t>
            </a:r>
          </a:p>
          <a:p>
            <a:r>
              <a:rPr lang="en-GB" dirty="0" smtClean="0"/>
              <a:t>Social </a:t>
            </a:r>
            <a:r>
              <a:rPr lang="en-GB" dirty="0"/>
              <a:t>Care Act </a:t>
            </a:r>
            <a:r>
              <a:rPr lang="en-GB" dirty="0" smtClean="0"/>
              <a:t>2008, s. 145 -  </a:t>
            </a:r>
            <a:r>
              <a:rPr lang="en-GB" dirty="0"/>
              <a:t>(section 145). t</a:t>
            </a:r>
            <a:r>
              <a:rPr lang="en-GB" dirty="0" smtClean="0"/>
              <a:t>hose whose </a:t>
            </a:r>
            <a:r>
              <a:rPr lang="en-GB" dirty="0"/>
              <a:t>care provided under </a:t>
            </a:r>
            <a:r>
              <a:rPr lang="en-GB" dirty="0" smtClean="0"/>
              <a:t>National </a:t>
            </a:r>
            <a:r>
              <a:rPr lang="en-GB" dirty="0"/>
              <a:t>Assistance Act 1948 </a:t>
            </a:r>
            <a:r>
              <a:rPr lang="en-GB" dirty="0" smtClean="0"/>
              <a:t>now covered under s. 6.</a:t>
            </a:r>
          </a:p>
          <a:p>
            <a:r>
              <a:rPr lang="en-GB" dirty="0" smtClean="0"/>
              <a:t>Care Bill [HL] 2013-14</a:t>
            </a:r>
          </a:p>
          <a:p>
            <a:pPr marL="0" indent="0">
              <a:buNone/>
            </a:pPr>
            <a:endParaRPr lang="en-GB" dirty="0" smtClean="0"/>
          </a:p>
        </p:txBody>
      </p:sp>
    </p:spTree>
    <p:extLst>
      <p:ext uri="{BB962C8B-B14F-4D97-AF65-F5344CB8AC3E}">
        <p14:creationId xmlns:p14="http://schemas.microsoft.com/office/powerpoint/2010/main" val="12684737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 8 &amp; Private Bodies</a:t>
            </a:r>
            <a:endParaRPr lang="en-GB" dirty="0"/>
          </a:p>
        </p:txBody>
      </p:sp>
      <p:sp>
        <p:nvSpPr>
          <p:cNvPr id="3" name="Content Placeholder 2"/>
          <p:cNvSpPr>
            <a:spLocks noGrp="1"/>
          </p:cNvSpPr>
          <p:nvPr>
            <p:ph idx="1"/>
          </p:nvPr>
        </p:nvSpPr>
        <p:spPr/>
        <p:txBody>
          <a:bodyPr>
            <a:normAutofit/>
          </a:bodyPr>
          <a:lstStyle/>
          <a:p>
            <a:r>
              <a:rPr lang="en-GB" i="1" dirty="0"/>
              <a:t>Malik -v- </a:t>
            </a:r>
            <a:r>
              <a:rPr lang="en-GB" i="1" dirty="0" err="1"/>
              <a:t>Fassenfelt</a:t>
            </a:r>
            <a:r>
              <a:rPr lang="en-GB" i="1" dirty="0"/>
              <a:t> </a:t>
            </a:r>
            <a:r>
              <a:rPr lang="en-GB" dirty="0"/>
              <a:t>[2013] EWCA </a:t>
            </a:r>
            <a:r>
              <a:rPr lang="en-GB" dirty="0" err="1"/>
              <a:t>Civ</a:t>
            </a:r>
            <a:r>
              <a:rPr lang="en-GB" dirty="0"/>
              <a:t> 798, 3 July </a:t>
            </a:r>
            <a:r>
              <a:rPr lang="en-GB" dirty="0" smtClean="0"/>
              <a:t>2013 – Grow Heathrow</a:t>
            </a:r>
            <a:endParaRPr lang="en-GB" dirty="0"/>
          </a:p>
          <a:p>
            <a:r>
              <a:rPr lang="en-GB" dirty="0" smtClean="0"/>
              <a:t>Court </a:t>
            </a:r>
            <a:r>
              <a:rPr lang="en-GB" dirty="0"/>
              <a:t>of Appeal accepted that Article 8 could apply in a case involving a private landowner (since the court itself is a public body that has to have regard to the Convention). That said, it is clear that an Article 8 defence would only defeat a claim brought by a private landowner in the rarest of cases.</a:t>
            </a:r>
          </a:p>
        </p:txBody>
      </p:sp>
    </p:spTree>
    <p:extLst>
      <p:ext uri="{BB962C8B-B14F-4D97-AF65-F5344CB8AC3E}">
        <p14:creationId xmlns:p14="http://schemas.microsoft.com/office/powerpoint/2010/main" val="331253645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Religious Minorities</a:t>
            </a:r>
            <a:endParaRPr lang="en-GB" dirty="0"/>
          </a:p>
        </p:txBody>
      </p:sp>
      <p:sp>
        <p:nvSpPr>
          <p:cNvPr id="3" name="Content Placeholder 2"/>
          <p:cNvSpPr>
            <a:spLocks noGrp="1"/>
          </p:cNvSpPr>
          <p:nvPr>
            <p:ph idx="1"/>
          </p:nvPr>
        </p:nvSpPr>
        <p:spPr>
          <a:xfrm>
            <a:off x="467544" y="1503040"/>
            <a:ext cx="7772400" cy="4572000"/>
          </a:xfrm>
        </p:spPr>
        <p:txBody>
          <a:bodyPr>
            <a:normAutofit/>
          </a:bodyPr>
          <a:lstStyle/>
          <a:p>
            <a:r>
              <a:rPr lang="en-GB" sz="2600" i="1" dirty="0"/>
              <a:t>R. (on the application of Begum) v Denbigh High School </a:t>
            </a:r>
            <a:r>
              <a:rPr lang="en-GB" sz="2600" i="1" dirty="0" smtClean="0"/>
              <a:t>Governors </a:t>
            </a:r>
            <a:r>
              <a:rPr lang="en-GB" sz="2600" dirty="0"/>
              <a:t>[2006] UKHL 15; [2007] 1 A.C. 100 </a:t>
            </a:r>
            <a:r>
              <a:rPr lang="en-GB" sz="2600" dirty="0" smtClean="0"/>
              <a:t>– </a:t>
            </a:r>
          </a:p>
          <a:p>
            <a:r>
              <a:rPr lang="en-GB" sz="2800" dirty="0"/>
              <a:t>The refusal by a school to allow a pupil to wear a </a:t>
            </a:r>
            <a:r>
              <a:rPr lang="en-GB" sz="2800" dirty="0" err="1"/>
              <a:t>jilbab</a:t>
            </a:r>
            <a:r>
              <a:rPr lang="en-GB" sz="2800" dirty="0"/>
              <a:t> at school did not interfere with </a:t>
            </a:r>
            <a:r>
              <a:rPr lang="en-GB" sz="2800" dirty="0" smtClean="0"/>
              <a:t>her </a:t>
            </a:r>
            <a:r>
              <a:rPr lang="en-GB" sz="2800" dirty="0"/>
              <a:t>right to manifest her religious </a:t>
            </a:r>
            <a:r>
              <a:rPr lang="en-GB" sz="2800" dirty="0" smtClean="0"/>
              <a:t>beliefs </a:t>
            </a:r>
            <a:r>
              <a:rPr lang="en-GB" sz="2800" dirty="0"/>
              <a:t>under Article </a:t>
            </a:r>
            <a:r>
              <a:rPr lang="en-GB" sz="2800" dirty="0" smtClean="0"/>
              <a:t>9</a:t>
            </a:r>
          </a:p>
          <a:p>
            <a:r>
              <a:rPr lang="en-GB" sz="2800" dirty="0" smtClean="0"/>
              <a:t>No violation </a:t>
            </a:r>
            <a:r>
              <a:rPr lang="en-GB" sz="2800" dirty="0"/>
              <a:t>of Article 2 of the </a:t>
            </a:r>
            <a:r>
              <a:rPr lang="en-GB" sz="2800" dirty="0" smtClean="0"/>
              <a:t>                                   First </a:t>
            </a:r>
            <a:r>
              <a:rPr lang="en-GB" sz="2800" dirty="0"/>
              <a:t>Protocol to the Convention. </a:t>
            </a:r>
            <a:endParaRPr lang="en-GB" sz="2800" dirty="0" smtClean="0"/>
          </a:p>
          <a:p>
            <a:r>
              <a:rPr lang="en-GB" sz="2800" dirty="0" smtClean="0"/>
              <a:t>Rights engaged however</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789040"/>
            <a:ext cx="19335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72553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Discrimination</a:t>
            </a:r>
            <a:endParaRPr lang="en-GB" dirty="0"/>
          </a:p>
        </p:txBody>
      </p:sp>
      <p:sp>
        <p:nvSpPr>
          <p:cNvPr id="3" name="Content Placeholder 2"/>
          <p:cNvSpPr>
            <a:spLocks noGrp="1"/>
          </p:cNvSpPr>
          <p:nvPr>
            <p:ph idx="1"/>
          </p:nvPr>
        </p:nvSpPr>
        <p:spPr/>
        <p:txBody>
          <a:bodyPr/>
          <a:lstStyle/>
          <a:p>
            <a:r>
              <a:rPr lang="en-GB" dirty="0"/>
              <a:t>No violation of Art 14 with Art 8 in relation to stop and search: </a:t>
            </a:r>
            <a:r>
              <a:rPr lang="en-GB" i="1" dirty="0"/>
              <a:t>R. (on the application of Roberts) v Commissioner of Police of the Metropolis </a:t>
            </a:r>
            <a:r>
              <a:rPr lang="en-GB" dirty="0"/>
              <a:t>[2014] EWCA </a:t>
            </a:r>
            <a:r>
              <a:rPr lang="en-GB" dirty="0" err="1"/>
              <a:t>Civ</a:t>
            </a:r>
            <a:r>
              <a:rPr lang="en-GB" dirty="0"/>
              <a:t> 69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789040"/>
            <a:ext cx="5028817" cy="282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5066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Nationals</a:t>
            </a:r>
            <a:endParaRPr lang="en-GB" dirty="0"/>
          </a:p>
        </p:txBody>
      </p:sp>
      <p:sp>
        <p:nvSpPr>
          <p:cNvPr id="3" name="Content Placeholder 2"/>
          <p:cNvSpPr>
            <a:spLocks noGrp="1"/>
          </p:cNvSpPr>
          <p:nvPr>
            <p:ph idx="1"/>
          </p:nvPr>
        </p:nvSpPr>
        <p:spPr/>
        <p:txBody>
          <a:bodyPr/>
          <a:lstStyle/>
          <a:p>
            <a:r>
              <a:rPr lang="en-US" dirty="0" err="1"/>
              <a:t>Belmarsh</a:t>
            </a:r>
            <a:r>
              <a:rPr lang="en-US" dirty="0"/>
              <a:t> Case - </a:t>
            </a:r>
            <a:r>
              <a:rPr lang="en-US" i="1" dirty="0"/>
              <a:t>A &amp; Others </a:t>
            </a:r>
            <a:r>
              <a:rPr lang="en-US" dirty="0"/>
              <a:t>– art 14, art 5 (right to liberty and security), </a:t>
            </a:r>
            <a:r>
              <a:rPr lang="en-US" dirty="0" smtClean="0"/>
              <a:t>in definite detention </a:t>
            </a:r>
            <a:r>
              <a:rPr lang="en-US" dirty="0"/>
              <a:t>of foreign nationals without </a:t>
            </a:r>
            <a:r>
              <a:rPr lang="en-US" dirty="0" smtClean="0"/>
              <a:t>trial – deportation where they could face torture (art 3 engaged) under s 23 Terrorism Act 2003</a:t>
            </a:r>
          </a:p>
          <a:p>
            <a:r>
              <a:rPr lang="en-US" dirty="0" smtClean="0"/>
              <a:t>Brought in control orders – </a:t>
            </a:r>
            <a:r>
              <a:rPr lang="en-US" b="1" dirty="0" err="1" smtClean="0"/>
              <a:t>levelling</a:t>
            </a:r>
            <a:r>
              <a:rPr lang="en-US" b="1" dirty="0" smtClean="0"/>
              <a:t> down!</a:t>
            </a:r>
            <a:endParaRPr lang="en-GB" b="1" dirty="0"/>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013429"/>
            <a:ext cx="19335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3" y="4973847"/>
            <a:ext cx="2592288" cy="152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14137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644755" y="2967335"/>
            <a:ext cx="5854487"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GB"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GB"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Some </a:t>
            </a:r>
          </a:p>
          <a:p>
            <a:pPr algn="ctr"/>
            <a:r>
              <a:rPr lang="en-GB"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people more equal </a:t>
            </a:r>
          </a:p>
          <a:p>
            <a:pPr algn="ctr"/>
            <a:r>
              <a:rPr lang="en-GB"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 others?</a:t>
            </a:r>
            <a:endParaRPr lang="en-GB"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692696"/>
            <a:ext cx="42862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2912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Equality and Human Rights </a:t>
            </a:r>
            <a:r>
              <a:rPr lang="en-US" dirty="0" smtClean="0"/>
              <a:t>Commission (EHRC)</a:t>
            </a:r>
            <a:endParaRPr lang="en-GB" dirty="0"/>
          </a:p>
        </p:txBody>
      </p:sp>
      <p:sp>
        <p:nvSpPr>
          <p:cNvPr id="3" name="Content Placeholder 2"/>
          <p:cNvSpPr>
            <a:spLocks noGrp="1"/>
          </p:cNvSpPr>
          <p:nvPr>
            <p:ph idx="1"/>
          </p:nvPr>
        </p:nvSpPr>
        <p:spPr/>
        <p:txBody>
          <a:bodyPr>
            <a:normAutofit/>
          </a:bodyPr>
          <a:lstStyle/>
          <a:p>
            <a:r>
              <a:rPr lang="en-GB" dirty="0" smtClean="0"/>
              <a:t>Established Equality Act 2006</a:t>
            </a:r>
          </a:p>
          <a:p>
            <a:r>
              <a:rPr lang="en-GB" dirty="0" smtClean="0"/>
              <a:t>Promoting and understanding </a:t>
            </a:r>
            <a:r>
              <a:rPr lang="en-GB" dirty="0"/>
              <a:t>of the </a:t>
            </a:r>
            <a:r>
              <a:rPr lang="en-GB" dirty="0" smtClean="0"/>
              <a:t>importance of equality and human rights</a:t>
            </a:r>
          </a:p>
          <a:p>
            <a:r>
              <a:rPr lang="en-GB" dirty="0"/>
              <a:t>Independent Arms Length Body (ALB).</a:t>
            </a:r>
          </a:p>
          <a:p>
            <a:r>
              <a:rPr lang="en-GB" b="1" dirty="0" smtClean="0"/>
              <a:t>Negative Duty </a:t>
            </a:r>
            <a:r>
              <a:rPr lang="en-GB" dirty="0" smtClean="0"/>
              <a:t>- upholding </a:t>
            </a:r>
            <a:r>
              <a:rPr lang="en-GB" dirty="0"/>
              <a:t>people’s rights, valuing diversity and challenging intolerance. </a:t>
            </a:r>
            <a:endParaRPr lang="en-GB" dirty="0" smtClean="0"/>
          </a:p>
          <a:p>
            <a:r>
              <a:rPr lang="en-GB" b="1" dirty="0" smtClean="0"/>
              <a:t>Positive Duty </a:t>
            </a:r>
            <a:r>
              <a:rPr lang="en-GB" dirty="0" smtClean="0"/>
              <a:t>- identifying </a:t>
            </a:r>
            <a:r>
              <a:rPr lang="en-GB" dirty="0"/>
              <a:t>and tackling areas where there is still unfair discrimination or where human rights are not being respected.</a:t>
            </a:r>
          </a:p>
        </p:txBody>
      </p:sp>
    </p:spTree>
    <p:extLst>
      <p:ext uri="{BB962C8B-B14F-4D97-AF65-F5344CB8AC3E}">
        <p14:creationId xmlns:p14="http://schemas.microsoft.com/office/powerpoint/2010/main" val="4119367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r>
              <a:rPr lang="en-US" dirty="0" smtClean="0">
                <a:sym typeface="Wingdings" panose="05000000000000000000" pitchFamily="2" charset="2"/>
              </a:rPr>
              <a:t></a:t>
            </a:r>
            <a:endParaRPr lang="en-GB"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84362"/>
            <a:ext cx="77724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68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Equality and Human Rights</a:t>
            </a:r>
            <a:endParaRPr lang="en-GB" dirty="0"/>
          </a:p>
        </p:txBody>
      </p:sp>
      <p:sp>
        <p:nvSpPr>
          <p:cNvPr id="3" name="Content Placeholder 2"/>
          <p:cNvSpPr>
            <a:spLocks noGrp="1"/>
          </p:cNvSpPr>
          <p:nvPr>
            <p:ph idx="1"/>
          </p:nvPr>
        </p:nvSpPr>
        <p:spPr/>
        <p:txBody>
          <a:bodyPr/>
          <a:lstStyle/>
          <a:p>
            <a:pPr algn="just"/>
            <a:endParaRPr lang="en-US" dirty="0" smtClean="0"/>
          </a:p>
          <a:p>
            <a:pPr algn="just"/>
            <a:r>
              <a:rPr lang="en-US" dirty="0" smtClean="0"/>
              <a:t>Are they one and the same thing?</a:t>
            </a:r>
          </a:p>
          <a:p>
            <a:pPr algn="just"/>
            <a:r>
              <a:rPr lang="en-US" dirty="0" smtClean="0"/>
              <a:t>Both based on the liberal conception of individual rights</a:t>
            </a:r>
          </a:p>
          <a:p>
            <a:pPr algn="just"/>
            <a:endParaRPr lang="en-GB" dirty="0"/>
          </a:p>
        </p:txBody>
      </p:sp>
    </p:spTree>
    <p:extLst>
      <p:ext uri="{BB962C8B-B14F-4D97-AF65-F5344CB8AC3E}">
        <p14:creationId xmlns:p14="http://schemas.microsoft.com/office/powerpoint/2010/main" val="856333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Protector of the State</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5" name="Diagram 4"/>
          <p:cNvGraphicFramePr/>
          <p:nvPr>
            <p:extLst>
              <p:ext uri="{D42A27DB-BD31-4B8C-83A1-F6EECF244321}">
                <p14:modId xmlns:p14="http://schemas.microsoft.com/office/powerpoint/2010/main" val="3572974418"/>
              </p:ext>
            </p:extLst>
          </p:nvPr>
        </p:nvGraphicFramePr>
        <p:xfrm>
          <a:off x="1547664"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26607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v </a:t>
            </a:r>
            <a:r>
              <a:rPr lang="en-US" dirty="0" smtClean="0"/>
              <a:t>International </a:t>
            </a:r>
            <a:r>
              <a:rPr lang="en-US" dirty="0"/>
              <a:t>R</a:t>
            </a:r>
            <a:r>
              <a:rPr lang="en-US" dirty="0" smtClean="0"/>
              <a:t>ights</a:t>
            </a:r>
            <a:endParaRPr lang="en-GB" dirty="0"/>
          </a:p>
        </p:txBody>
      </p:sp>
      <p:sp>
        <p:nvSpPr>
          <p:cNvPr id="3" name="Content Placeholder 2"/>
          <p:cNvSpPr>
            <a:spLocks noGrp="1"/>
          </p:cNvSpPr>
          <p:nvPr>
            <p:ph idx="1"/>
          </p:nvPr>
        </p:nvSpPr>
        <p:spPr/>
        <p:txBody>
          <a:bodyPr/>
          <a:lstStyle/>
          <a:p>
            <a:endParaRPr lang="en-US" dirty="0" smtClean="0"/>
          </a:p>
          <a:p>
            <a:r>
              <a:rPr lang="en-US" dirty="0" smtClean="0"/>
              <a:t>Equal rights among </a:t>
            </a:r>
            <a:r>
              <a:rPr lang="en-US" i="1" dirty="0" smtClean="0"/>
              <a:t>fellow citizens </a:t>
            </a:r>
            <a:r>
              <a:rPr lang="en-US" dirty="0" smtClean="0"/>
              <a:t>or equal rights among </a:t>
            </a:r>
            <a:r>
              <a:rPr lang="en-US" i="1" dirty="0" smtClean="0"/>
              <a:t>fellow human  beings</a:t>
            </a:r>
            <a:r>
              <a:rPr lang="en-US" dirty="0" smtClean="0"/>
              <a:t>?</a:t>
            </a:r>
          </a:p>
          <a:p>
            <a:r>
              <a:rPr lang="en-US" dirty="0" smtClean="0"/>
              <a:t>Human rights therefore as universal</a:t>
            </a:r>
          </a:p>
          <a:p>
            <a:r>
              <a:rPr lang="en-US" b="1" dirty="0" smtClean="0"/>
              <a:t>Cosmopolitan</a:t>
            </a:r>
            <a:r>
              <a:rPr lang="en-US" dirty="0" smtClean="0"/>
              <a:t> egalitarian ideal of justice</a:t>
            </a:r>
            <a:endParaRPr lang="en-GB" dirty="0"/>
          </a:p>
        </p:txBody>
      </p:sp>
    </p:spTree>
    <p:extLst>
      <p:ext uri="{BB962C8B-B14F-4D97-AF65-F5344CB8AC3E}">
        <p14:creationId xmlns:p14="http://schemas.microsoft.com/office/powerpoint/2010/main" val="3101494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of Immigration</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92559"/>
            <a:ext cx="761484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4168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2">
      <a:dk1>
        <a:sysClr val="windowText" lastClr="000000"/>
      </a:dk1>
      <a:lt1>
        <a:sysClr val="window" lastClr="FFFFFF"/>
      </a:lt1>
      <a:dk2>
        <a:srgbClr val="FF7C8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FF7C8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FF7C8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FF7C8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FF7C8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66</TotalTime>
  <Words>2708</Words>
  <Application>Microsoft Macintosh PowerPoint</Application>
  <PresentationFormat>On-screen Show (4:3)</PresentationFormat>
  <Paragraphs>300</Paragraphs>
  <Slides>58</Slides>
  <Notes>11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Metro</vt:lpstr>
      <vt:lpstr> Lucy Finchett-Maddock Free University Brighton</vt:lpstr>
      <vt:lpstr>Intended Learning Outcomes</vt:lpstr>
      <vt:lpstr>Human Rights</vt:lpstr>
      <vt:lpstr>What are human rights?</vt:lpstr>
      <vt:lpstr>What is Equality?</vt:lpstr>
      <vt:lpstr>Concepts of Equality and Human Rights</vt:lpstr>
      <vt:lpstr>The Protector of the State</vt:lpstr>
      <vt:lpstr>Domestic v International Rights</vt:lpstr>
      <vt:lpstr>Question of Immigration</vt:lpstr>
      <vt:lpstr>Minimal, International Norms</vt:lpstr>
      <vt:lpstr>Subject-Centred Inherent Dignity</vt:lpstr>
      <vt:lpstr>Minimalism and Assurance</vt:lpstr>
      <vt:lpstr>PowerPoint Presentation</vt:lpstr>
      <vt:lpstr>Human Rights, Justice and Injustice</vt:lpstr>
      <vt:lpstr>Human Rights Law</vt:lpstr>
      <vt:lpstr>Universal Declaration of Human Rights (UDHR) 1948 </vt:lpstr>
      <vt:lpstr>An Era of Cooperation</vt:lpstr>
      <vt:lpstr>Cosmopolitanism and HR</vt:lpstr>
      <vt:lpstr>ECHR, ECtHR and Equality Jurisprudence</vt:lpstr>
      <vt:lpstr>Relevant ECHR Articles</vt:lpstr>
      <vt:lpstr>Prohibition of Discrimination - Article 14 ECHR</vt:lpstr>
      <vt:lpstr>Protected Characteristics Equality Act 2010 s4 as: </vt:lpstr>
      <vt:lpstr>Absolute and Non-Absolute Rights</vt:lpstr>
      <vt:lpstr>Positive and Negative Rights</vt:lpstr>
      <vt:lpstr>Autonomy and Proportionality</vt:lpstr>
      <vt:lpstr>Religious Equality</vt:lpstr>
      <vt:lpstr>Article 9(1) of the ECHR</vt:lpstr>
      <vt:lpstr>Article 9(2) of the ECHR</vt:lpstr>
      <vt:lpstr>PowerPoint Presentation</vt:lpstr>
      <vt:lpstr>Religious Rights in the Workplace</vt:lpstr>
      <vt:lpstr>PowerPoint Presentation</vt:lpstr>
      <vt:lpstr>Eweida</vt:lpstr>
      <vt:lpstr>Chaplin</vt:lpstr>
      <vt:lpstr>Appeal to ECtHR from London Borough of Islington v Ladele [2009] EWCA Civ 1357 &amp; McFarlane v Relate Avon Ltd [2009] UKEAT </vt:lpstr>
      <vt:lpstr>Are Convention rights enough?</vt:lpstr>
      <vt:lpstr>PowerPoint Presentation</vt:lpstr>
      <vt:lpstr>PowerPoint Presentation</vt:lpstr>
      <vt:lpstr>Or a charter for minorities?</vt:lpstr>
      <vt:lpstr>Universal?</vt:lpstr>
      <vt:lpstr>Human Rights Act (HRA) 1998</vt:lpstr>
      <vt:lpstr>PowerPoint Presentation</vt:lpstr>
      <vt:lpstr>PowerPoint Presentation</vt:lpstr>
      <vt:lpstr>What authority does Strasbourg have?</vt:lpstr>
      <vt:lpstr>Strasbourg v UK: Prisoners’ Voting Rights</vt:lpstr>
      <vt:lpstr>Is there a wider political agenda?</vt:lpstr>
      <vt:lpstr>State, Rights, Equality</vt:lpstr>
      <vt:lpstr>HRA 1998: What impact has it had?</vt:lpstr>
      <vt:lpstr>The HRA and Public Authorities</vt:lpstr>
      <vt:lpstr>As a ‘sword’ and a ‘shield’</vt:lpstr>
      <vt:lpstr>Core and Hybrid Public Bodies</vt:lpstr>
      <vt:lpstr>What about care services?</vt:lpstr>
      <vt:lpstr>Article 8 &amp; Private Bodies</vt:lpstr>
      <vt:lpstr>Religious Minorities</vt:lpstr>
      <vt:lpstr>Racial Discrimination</vt:lpstr>
      <vt:lpstr>Foreign Nationals</vt:lpstr>
      <vt:lpstr>PowerPoint Presentation</vt:lpstr>
      <vt:lpstr>Equality and Human Rights Commission (EHRC)</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Justice, Equality and Society M3038</dc:title>
  <dc:creator>yeoldefinch</dc:creator>
  <cp:lastModifiedBy>Ali Ghanimi</cp:lastModifiedBy>
  <cp:revision>55</cp:revision>
  <dcterms:created xsi:type="dcterms:W3CDTF">2015-01-19T12:28:39Z</dcterms:created>
  <dcterms:modified xsi:type="dcterms:W3CDTF">2016-11-03T22:06:42Z</dcterms:modified>
</cp:coreProperties>
</file>