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94" r:id="rId4"/>
    <p:sldId id="293" r:id="rId5"/>
    <p:sldId id="279" r:id="rId6"/>
    <p:sldId id="258" r:id="rId7"/>
    <p:sldId id="286" r:id="rId8"/>
    <p:sldId id="296" r:id="rId9"/>
    <p:sldId id="282" r:id="rId10"/>
    <p:sldId id="297" r:id="rId11"/>
    <p:sldId id="289" r:id="rId12"/>
    <p:sldId id="261" r:id="rId13"/>
    <p:sldId id="277" r:id="rId14"/>
    <p:sldId id="283" r:id="rId15"/>
    <p:sldId id="259" r:id="rId16"/>
    <p:sldId id="295" r:id="rId17"/>
    <p:sldId id="301" r:id="rId18"/>
    <p:sldId id="302" r:id="rId19"/>
    <p:sldId id="260" r:id="rId20"/>
    <p:sldId id="288" r:id="rId21"/>
    <p:sldId id="306" r:id="rId22"/>
    <p:sldId id="271" r:id="rId23"/>
    <p:sldId id="304" r:id="rId24"/>
    <p:sldId id="276" r:id="rId25"/>
    <p:sldId id="298" r:id="rId26"/>
    <p:sldId id="262" r:id="rId27"/>
    <p:sldId id="290" r:id="rId28"/>
    <p:sldId id="263" r:id="rId29"/>
    <p:sldId id="300" r:id="rId30"/>
    <p:sldId id="291" r:id="rId31"/>
    <p:sldId id="265" r:id="rId32"/>
    <p:sldId id="299" r:id="rId33"/>
    <p:sldId id="272" r:id="rId34"/>
    <p:sldId id="268" r:id="rId35"/>
    <p:sldId id="274" r:id="rId36"/>
    <p:sldId id="303" r:id="rId37"/>
    <p:sldId id="269" r:id="rId38"/>
    <p:sldId id="275" r:id="rId39"/>
    <p:sldId id="267" r:id="rId40"/>
    <p:sldId id="305" r:id="rId41"/>
    <p:sldId id="308" r:id="rId42"/>
    <p:sldId id="307" r:id="rId43"/>
    <p:sldId id="270" r:id="rId44"/>
    <p:sldId id="28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1" autoAdjust="0"/>
    <p:restoredTop sz="94661" autoAdjust="0"/>
  </p:normalViewPr>
  <p:slideViewPr>
    <p:cSldViewPr>
      <p:cViewPr varScale="1">
        <p:scale>
          <a:sx n="70" d="100"/>
          <a:sy n="70" d="100"/>
        </p:scale>
        <p:origin x="-165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fld id="{5FB17A82-55CD-4EC5-903C-0FCD3BD2B5E3}" type="datetimeFigureOut">
              <a:rPr lang="en-US" smtClean="0"/>
              <a:pPr/>
              <a:t>31/05/2014</a:t>
            </a:fld>
            <a:endParaRPr lang="en-GB" dirty="0"/>
          </a:p>
        </p:txBody>
      </p:sp>
      <p:sp>
        <p:nvSpPr>
          <p:cNvPr id="16" name="Slide Number Placeholder 15"/>
          <p:cNvSpPr>
            <a:spLocks noGrp="1"/>
          </p:cNvSpPr>
          <p:nvPr>
            <p:ph type="sldNum" sz="quarter" idx="11"/>
          </p:nvPr>
        </p:nvSpPr>
        <p:spPr/>
        <p:txBody>
          <a:bodyPr/>
          <a:lstStyle/>
          <a:p>
            <a:fld id="{EC7FA0C0-D690-4F92-AC08-034DF1B1BD5C}" type="slidenum">
              <a:rPr lang="en-GB" smtClean="0"/>
              <a:pPr/>
              <a:t>‹#›</a:t>
            </a:fld>
            <a:endParaRPr lang="en-GB" dirty="0"/>
          </a:p>
        </p:txBody>
      </p:sp>
      <p:sp>
        <p:nvSpPr>
          <p:cNvPr id="17" name="Footer Placeholder 16"/>
          <p:cNvSpPr>
            <a:spLocks noGrp="1"/>
          </p:cNvSpPr>
          <p:nvPr>
            <p:ph type="ftr" sz="quarter" idx="12"/>
          </p:nvPr>
        </p:nvSpPr>
        <p:spPr/>
        <p:txBody>
          <a:bodyPr/>
          <a:lstStyle/>
          <a:p>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B17A82-55CD-4EC5-903C-0FCD3BD2B5E3}" type="datetimeFigureOut">
              <a:rPr lang="en-US" smtClean="0"/>
              <a:pPr/>
              <a:t>31/05/2014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C7FA0C0-D690-4F92-AC08-034DF1B1BD5C}"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B17A82-55CD-4EC5-903C-0FCD3BD2B5E3}" type="datetimeFigureOut">
              <a:rPr lang="en-US" smtClean="0"/>
              <a:pPr/>
              <a:t>31/05/2014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C7FA0C0-D690-4F92-AC08-034DF1B1BD5C}"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5FB17A82-55CD-4EC5-903C-0FCD3BD2B5E3}" type="datetimeFigureOut">
              <a:rPr lang="en-US" smtClean="0"/>
              <a:pPr/>
              <a:t>31/05/2014</a:t>
            </a:fld>
            <a:endParaRPr lang="en-GB" dirty="0"/>
          </a:p>
        </p:txBody>
      </p:sp>
      <p:sp>
        <p:nvSpPr>
          <p:cNvPr id="15" name="Slide Number Placeholder 14"/>
          <p:cNvSpPr>
            <a:spLocks noGrp="1"/>
          </p:cNvSpPr>
          <p:nvPr>
            <p:ph type="sldNum" sz="quarter" idx="15"/>
          </p:nvPr>
        </p:nvSpPr>
        <p:spPr/>
        <p:txBody>
          <a:bodyPr/>
          <a:lstStyle>
            <a:lvl1pPr algn="ctr">
              <a:defRPr/>
            </a:lvl1pPr>
          </a:lstStyle>
          <a:p>
            <a:fld id="{EC7FA0C0-D690-4F92-AC08-034DF1B1BD5C}" type="slidenum">
              <a:rPr lang="en-GB" smtClean="0"/>
              <a:pPr/>
              <a:t>‹#›</a:t>
            </a:fld>
            <a:endParaRPr lang="en-GB" dirty="0"/>
          </a:p>
        </p:txBody>
      </p:sp>
      <p:sp>
        <p:nvSpPr>
          <p:cNvPr id="16" name="Footer Placeholder 15"/>
          <p:cNvSpPr>
            <a:spLocks noGrp="1"/>
          </p:cNvSpPr>
          <p:nvPr>
            <p:ph type="ftr" sz="quarter" idx="16"/>
          </p:nvPr>
        </p:nvSpPr>
        <p:spPr/>
        <p:txBody>
          <a:bodyPr/>
          <a:lstStyle/>
          <a:p>
            <a:endParaRPr lang="en-GB"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FB17A82-55CD-4EC5-903C-0FCD3BD2B5E3}" type="datetimeFigureOut">
              <a:rPr lang="en-US" smtClean="0"/>
              <a:pPr/>
              <a:t>31/05/2014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C7FA0C0-D690-4F92-AC08-034DF1B1BD5C}" type="slidenum">
              <a:rPr lang="en-GB" smtClean="0"/>
              <a:pPr/>
              <a:t>‹#›</a:t>
            </a:fld>
            <a:endParaRPr lang="en-GB"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FB17A82-55CD-4EC5-903C-0FCD3BD2B5E3}" type="datetimeFigureOut">
              <a:rPr lang="en-US" smtClean="0"/>
              <a:pPr/>
              <a:t>31/05/2014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C7FA0C0-D690-4F92-AC08-034DF1B1BD5C}" type="slidenum">
              <a:rPr lang="en-GB" smtClean="0"/>
              <a:pPr/>
              <a:t>‹#›</a:t>
            </a:fld>
            <a:endParaRPr lang="en-GB"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EC7FA0C0-D690-4F92-AC08-034DF1B1BD5C}" type="slidenum">
              <a:rPr lang="en-GB" smtClean="0"/>
              <a:pPr/>
              <a:t>‹#›</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7" name="Date Placeholder 6"/>
          <p:cNvSpPr>
            <a:spLocks noGrp="1"/>
          </p:cNvSpPr>
          <p:nvPr>
            <p:ph type="dt" sz="half" idx="10"/>
          </p:nvPr>
        </p:nvSpPr>
        <p:spPr/>
        <p:txBody>
          <a:bodyPr/>
          <a:lstStyle/>
          <a:p>
            <a:fld id="{5FB17A82-55CD-4EC5-903C-0FCD3BD2B5E3}" type="datetimeFigureOut">
              <a:rPr lang="en-US" smtClean="0"/>
              <a:pPr/>
              <a:t>31/05/2014</a:t>
            </a:fld>
            <a:endParaRPr lang="en-GB"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FB17A82-55CD-4EC5-903C-0FCD3BD2B5E3}" type="datetimeFigureOut">
              <a:rPr lang="en-US" smtClean="0"/>
              <a:pPr/>
              <a:t>31/05/2014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C7FA0C0-D690-4F92-AC08-034DF1B1BD5C}" type="slidenum">
              <a:rPr lang="en-GB" smtClean="0"/>
              <a:pPr/>
              <a:t>‹#›</a:t>
            </a:fld>
            <a:endParaRPr lang="en-GB"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B17A82-55CD-4EC5-903C-0FCD3BD2B5E3}" type="datetimeFigureOut">
              <a:rPr lang="en-US" smtClean="0"/>
              <a:pPr/>
              <a:t>31/05/2014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C7FA0C0-D690-4F92-AC08-034DF1B1BD5C}"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5FB17A82-55CD-4EC5-903C-0FCD3BD2B5E3}" type="datetimeFigureOut">
              <a:rPr lang="en-US" smtClean="0"/>
              <a:pPr/>
              <a:t>31/05/2014</a:t>
            </a:fld>
            <a:endParaRPr lang="en-GB" dirty="0"/>
          </a:p>
        </p:txBody>
      </p:sp>
      <p:sp>
        <p:nvSpPr>
          <p:cNvPr id="9" name="Slide Number Placeholder 8"/>
          <p:cNvSpPr>
            <a:spLocks noGrp="1"/>
          </p:cNvSpPr>
          <p:nvPr>
            <p:ph type="sldNum" sz="quarter" idx="15"/>
          </p:nvPr>
        </p:nvSpPr>
        <p:spPr/>
        <p:txBody>
          <a:bodyPr/>
          <a:lstStyle/>
          <a:p>
            <a:fld id="{EC7FA0C0-D690-4F92-AC08-034DF1B1BD5C}" type="slidenum">
              <a:rPr lang="en-GB" smtClean="0"/>
              <a:pPr/>
              <a:t>‹#›</a:t>
            </a:fld>
            <a:endParaRPr lang="en-GB" dirty="0"/>
          </a:p>
        </p:txBody>
      </p:sp>
      <p:sp>
        <p:nvSpPr>
          <p:cNvPr id="10" name="Footer Placeholder 9"/>
          <p:cNvSpPr>
            <a:spLocks noGrp="1"/>
          </p:cNvSpPr>
          <p:nvPr>
            <p:ph type="ftr" sz="quarter" idx="16"/>
          </p:nvPr>
        </p:nvSpPr>
        <p:spPr/>
        <p:txBody>
          <a:bodyPr/>
          <a:lstStyle/>
          <a:p>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5FB17A82-55CD-4EC5-903C-0FCD3BD2B5E3}" type="datetimeFigureOut">
              <a:rPr lang="en-US" smtClean="0"/>
              <a:pPr/>
              <a:t>31/05/2014</a:t>
            </a:fld>
            <a:endParaRPr lang="en-GB" dirty="0"/>
          </a:p>
        </p:txBody>
      </p:sp>
      <p:sp>
        <p:nvSpPr>
          <p:cNvPr id="9" name="Slide Number Placeholder 8"/>
          <p:cNvSpPr>
            <a:spLocks noGrp="1"/>
          </p:cNvSpPr>
          <p:nvPr>
            <p:ph type="sldNum" sz="quarter" idx="11"/>
          </p:nvPr>
        </p:nvSpPr>
        <p:spPr/>
        <p:txBody>
          <a:bodyPr/>
          <a:lstStyle/>
          <a:p>
            <a:fld id="{EC7FA0C0-D690-4F92-AC08-034DF1B1BD5C}" type="slidenum">
              <a:rPr lang="en-GB" smtClean="0"/>
              <a:pPr/>
              <a:t>‹#›</a:t>
            </a:fld>
            <a:endParaRPr lang="en-GB" dirty="0"/>
          </a:p>
        </p:txBody>
      </p:sp>
      <p:sp>
        <p:nvSpPr>
          <p:cNvPr id="10" name="Footer Placeholder 9"/>
          <p:cNvSpPr>
            <a:spLocks noGrp="1"/>
          </p:cNvSpPr>
          <p:nvPr>
            <p:ph type="ftr" sz="quarter" idx="12"/>
          </p:nvPr>
        </p:nvSpPr>
        <p:spPr/>
        <p:txBody>
          <a:bodyPr/>
          <a:lstStyle/>
          <a:p>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FB17A82-55CD-4EC5-903C-0FCD3BD2B5E3}" type="datetimeFigureOut">
              <a:rPr lang="en-US" smtClean="0"/>
              <a:pPr/>
              <a:t>31/05/2014</a:t>
            </a:fld>
            <a:endParaRPr lang="en-GB"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GB"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C7FA0C0-D690-4F92-AC08-034DF1B1BD5C}" type="slidenum">
              <a:rPr lang="en-GB" smtClean="0"/>
              <a:pPr/>
              <a:t>‹#›</a:t>
            </a:fld>
            <a:endParaRPr lang="en-GB"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April_Foo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sz="2400" dirty="0" smtClean="0">
                <a:solidFill>
                  <a:schemeClr val="tx1"/>
                </a:solidFill>
                <a:latin typeface="Stencil" pitchFamily="82" charset="0"/>
              </a:rPr>
              <a:t>A Brief History </a:t>
            </a:r>
          </a:p>
          <a:p>
            <a:endParaRPr lang="en-GB" sz="2400" dirty="0" smtClean="0"/>
          </a:p>
          <a:p>
            <a:r>
              <a:rPr lang="en-GB" dirty="0" smtClean="0"/>
              <a:t>By John Medhurst, PCS Research Officer</a:t>
            </a:r>
          </a:p>
        </p:txBody>
      </p:sp>
      <p:sp>
        <p:nvSpPr>
          <p:cNvPr id="2" name="Title 1"/>
          <p:cNvSpPr>
            <a:spLocks noGrp="1"/>
          </p:cNvSpPr>
          <p:nvPr>
            <p:ph type="ctrTitle"/>
          </p:nvPr>
        </p:nvSpPr>
        <p:spPr/>
        <p:txBody>
          <a:bodyPr/>
          <a:lstStyle/>
          <a:p>
            <a:r>
              <a:rPr lang="en-GB" sz="6600" dirty="0" smtClean="0">
                <a:latin typeface="Stencil" pitchFamily="82" charset="0"/>
              </a:rPr>
              <a:t>The Vietnam War</a:t>
            </a:r>
            <a:endParaRPr lang="en-GB" sz="6600" dirty="0">
              <a:latin typeface="Stencil"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GB" dirty="0" smtClean="0">
              <a:solidFill>
                <a:schemeClr val="tx2"/>
              </a:solidFill>
            </a:endParaRPr>
          </a:p>
          <a:p>
            <a:r>
              <a:rPr lang="en-GB" sz="2800" dirty="0" smtClean="0">
                <a:solidFill>
                  <a:schemeClr val="tx2"/>
                </a:solidFill>
              </a:rPr>
              <a:t>After rigged referendum, Diem proclaimed “Republic of South Vietnam”.</a:t>
            </a:r>
          </a:p>
          <a:p>
            <a:r>
              <a:rPr lang="en-GB" sz="2800" dirty="0" smtClean="0">
                <a:solidFill>
                  <a:schemeClr val="tx2"/>
                </a:solidFill>
              </a:rPr>
              <a:t>Refused to hold unification elections</a:t>
            </a:r>
          </a:p>
          <a:p>
            <a:r>
              <a:rPr lang="en-GB" sz="2800" dirty="0" smtClean="0">
                <a:solidFill>
                  <a:schemeClr val="tx2"/>
                </a:solidFill>
              </a:rPr>
              <a:t>Diem’s rule based on minority Catholic elite</a:t>
            </a:r>
          </a:p>
          <a:p>
            <a:r>
              <a:rPr lang="en-GB" sz="2800" dirty="0" smtClean="0">
                <a:solidFill>
                  <a:schemeClr val="tx2"/>
                </a:solidFill>
              </a:rPr>
              <a:t>Police state run by brother Nhu</a:t>
            </a:r>
          </a:p>
          <a:p>
            <a:r>
              <a:rPr lang="en-GB" sz="2800" dirty="0" smtClean="0">
                <a:solidFill>
                  <a:schemeClr val="tx2"/>
                </a:solidFill>
              </a:rPr>
              <a:t>“Communists” and other dissidents rounded up, tortured, killed.</a:t>
            </a:r>
          </a:p>
          <a:p>
            <a:r>
              <a:rPr lang="en-GB" sz="2800" dirty="0" smtClean="0">
                <a:solidFill>
                  <a:schemeClr val="tx2"/>
                </a:solidFill>
              </a:rPr>
              <a:t>Large Buddhist community persecuted</a:t>
            </a:r>
            <a:endParaRPr lang="en-GB" sz="2800" dirty="0">
              <a:solidFill>
                <a:schemeClr val="tx2"/>
              </a:solidFill>
            </a:endParaRPr>
          </a:p>
        </p:txBody>
      </p:sp>
      <p:sp>
        <p:nvSpPr>
          <p:cNvPr id="3" name="Title 2"/>
          <p:cNvSpPr>
            <a:spLocks noGrp="1"/>
          </p:cNvSpPr>
          <p:nvPr>
            <p:ph type="title"/>
          </p:nvPr>
        </p:nvSpPr>
        <p:spPr/>
        <p:txBody>
          <a:bodyPr/>
          <a:lstStyle/>
          <a:p>
            <a:pPr algn="ctr"/>
            <a:r>
              <a:rPr lang="en-GB" dirty="0" smtClean="0"/>
              <a:t>South Vietnam</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smtClean="0"/>
              <a:t>Opposition to Diem</a:t>
            </a:r>
            <a:endParaRPr lang="en-GB" dirty="0"/>
          </a:p>
        </p:txBody>
      </p:sp>
      <p:pic>
        <p:nvPicPr>
          <p:cNvPr id="2050" name="Picture 2" descr="C:\Users\johnme\Pictures\vietnam-monk-self-immolation.jpg"/>
          <p:cNvPicPr>
            <a:picLocks noGrp="1" noChangeAspect="1" noChangeArrowheads="1"/>
          </p:cNvPicPr>
          <p:nvPr>
            <p:ph idx="1"/>
          </p:nvPr>
        </p:nvPicPr>
        <p:blipFill>
          <a:blip r:embed="rId2" cstate="print"/>
          <a:srcRect/>
          <a:stretch>
            <a:fillRect/>
          </a:stretch>
        </p:blipFill>
        <p:spPr bwMode="auto">
          <a:xfrm>
            <a:off x="2000232" y="1785926"/>
            <a:ext cx="5500726" cy="400052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Kennedy sends “Advisors”</a:t>
            </a:r>
            <a:endParaRPr lang="en-GB" dirty="0"/>
          </a:p>
        </p:txBody>
      </p:sp>
      <p:pic>
        <p:nvPicPr>
          <p:cNvPr id="3075" name="Picture 3" descr="C:\Users\johnme\Pictures\jfk_vietnam_war_brief.jpg"/>
          <p:cNvPicPr>
            <a:picLocks noGrp="1" noChangeAspect="1" noChangeArrowheads="1"/>
          </p:cNvPicPr>
          <p:nvPr>
            <p:ph idx="1"/>
          </p:nvPr>
        </p:nvPicPr>
        <p:blipFill>
          <a:blip r:embed="rId2" cstate="print"/>
          <a:srcRect/>
          <a:stretch>
            <a:fillRect/>
          </a:stretch>
        </p:blipFill>
        <p:spPr bwMode="auto">
          <a:xfrm>
            <a:off x="1428728" y="1643050"/>
            <a:ext cx="6643734" cy="485778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GB" dirty="0" smtClean="0"/>
          </a:p>
          <a:p>
            <a:r>
              <a:rPr lang="en-GB" sz="2800" dirty="0" smtClean="0">
                <a:solidFill>
                  <a:schemeClr val="tx2"/>
                </a:solidFill>
              </a:rPr>
              <a:t>Based on “Counter-Insurgency” theory</a:t>
            </a:r>
          </a:p>
          <a:p>
            <a:r>
              <a:rPr lang="en-GB" sz="2800" dirty="0" smtClean="0">
                <a:solidFill>
                  <a:schemeClr val="tx2"/>
                </a:solidFill>
              </a:rPr>
              <a:t>Aim to isolate peasants from Vietminh</a:t>
            </a:r>
          </a:p>
          <a:p>
            <a:r>
              <a:rPr lang="en-GB" sz="2800" dirty="0" smtClean="0">
                <a:solidFill>
                  <a:schemeClr val="tx2"/>
                </a:solidFill>
              </a:rPr>
              <a:t>Forced relocation of peasants to new villages</a:t>
            </a:r>
          </a:p>
          <a:p>
            <a:r>
              <a:rPr lang="en-GB" sz="2800" dirty="0" smtClean="0">
                <a:solidFill>
                  <a:schemeClr val="tx2"/>
                </a:solidFill>
              </a:rPr>
              <a:t>Destruction of old villages, disruption of Buddhist ancestor worship</a:t>
            </a:r>
          </a:p>
          <a:p>
            <a:r>
              <a:rPr lang="en-GB" sz="2800" dirty="0" smtClean="0">
                <a:solidFill>
                  <a:schemeClr val="tx2"/>
                </a:solidFill>
              </a:rPr>
              <a:t>“Compensation” rarely paid, diverted to officials</a:t>
            </a:r>
          </a:p>
          <a:p>
            <a:r>
              <a:rPr lang="en-GB" sz="2800" dirty="0" smtClean="0">
                <a:solidFill>
                  <a:schemeClr val="tx2"/>
                </a:solidFill>
              </a:rPr>
              <a:t>By 1963 it was clear that Strategic Hamlet programme failing</a:t>
            </a:r>
          </a:p>
          <a:p>
            <a:endParaRPr lang="en-GB" dirty="0" smtClean="0"/>
          </a:p>
          <a:p>
            <a:endParaRPr lang="en-GB" dirty="0" smtClean="0"/>
          </a:p>
          <a:p>
            <a:endParaRPr lang="en-GB" dirty="0"/>
          </a:p>
        </p:txBody>
      </p:sp>
      <p:sp>
        <p:nvSpPr>
          <p:cNvPr id="3" name="Title 2"/>
          <p:cNvSpPr>
            <a:spLocks noGrp="1"/>
          </p:cNvSpPr>
          <p:nvPr>
            <p:ph type="title"/>
          </p:nvPr>
        </p:nvSpPr>
        <p:spPr/>
        <p:txBody>
          <a:bodyPr/>
          <a:lstStyle/>
          <a:p>
            <a:r>
              <a:rPr lang="en-GB" dirty="0" smtClean="0"/>
              <a:t>“Strategic Hamlets”</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en-GB" dirty="0" smtClean="0"/>
          </a:p>
          <a:p>
            <a:r>
              <a:rPr lang="en-GB" b="1" dirty="0" smtClean="0">
                <a:solidFill>
                  <a:schemeClr val="tx2"/>
                </a:solidFill>
              </a:rPr>
              <a:t>NSAM 263 </a:t>
            </a:r>
            <a:r>
              <a:rPr lang="en-GB" dirty="0" smtClean="0">
                <a:solidFill>
                  <a:schemeClr val="tx2"/>
                </a:solidFill>
              </a:rPr>
              <a:t>– 1,000 advisors to leave, and provisional plans to withdraw by 1965</a:t>
            </a:r>
          </a:p>
          <a:p>
            <a:endParaRPr lang="en-GB" dirty="0" smtClean="0">
              <a:solidFill>
                <a:schemeClr val="tx2"/>
              </a:solidFill>
            </a:endParaRPr>
          </a:p>
          <a:p>
            <a:r>
              <a:rPr lang="en-GB" dirty="0" smtClean="0">
                <a:solidFill>
                  <a:schemeClr val="tx2"/>
                </a:solidFill>
              </a:rPr>
              <a:t>22 Nov 1963 – Kennedy Assassinated</a:t>
            </a:r>
          </a:p>
          <a:p>
            <a:endParaRPr lang="en-GB" dirty="0" smtClean="0">
              <a:solidFill>
                <a:schemeClr val="tx2"/>
              </a:solidFill>
            </a:endParaRPr>
          </a:p>
          <a:p>
            <a:r>
              <a:rPr lang="en-GB" b="1" dirty="0" smtClean="0">
                <a:solidFill>
                  <a:schemeClr val="tx2"/>
                </a:solidFill>
              </a:rPr>
              <a:t>NSAM 273 </a:t>
            </a:r>
            <a:r>
              <a:rPr lang="en-GB" dirty="0" smtClean="0">
                <a:solidFill>
                  <a:schemeClr val="tx2"/>
                </a:solidFill>
              </a:rPr>
              <a:t>– No plans to withdraw “without victory”</a:t>
            </a:r>
          </a:p>
          <a:p>
            <a:endParaRPr lang="en-GB" dirty="0" smtClean="0">
              <a:solidFill>
                <a:schemeClr val="tx2"/>
              </a:solidFill>
            </a:endParaRPr>
          </a:p>
          <a:p>
            <a:r>
              <a:rPr lang="en-GB" dirty="0" smtClean="0">
                <a:solidFill>
                  <a:schemeClr val="tx2"/>
                </a:solidFill>
              </a:rPr>
              <a:t>Under President Johnson, escalation in Vietnam now official policy</a:t>
            </a:r>
            <a:endParaRPr lang="en-GB" dirty="0">
              <a:solidFill>
                <a:schemeClr val="tx2"/>
              </a:solidFill>
            </a:endParaRPr>
          </a:p>
        </p:txBody>
      </p:sp>
      <p:sp>
        <p:nvSpPr>
          <p:cNvPr id="3" name="Title 2"/>
          <p:cNvSpPr>
            <a:spLocks noGrp="1"/>
          </p:cNvSpPr>
          <p:nvPr>
            <p:ph type="title"/>
          </p:nvPr>
        </p:nvSpPr>
        <p:spPr/>
        <p:txBody>
          <a:bodyPr/>
          <a:lstStyle/>
          <a:p>
            <a:pPr algn="ctr"/>
            <a:r>
              <a:rPr lang="en-GB" dirty="0" smtClean="0"/>
              <a:t>Did Kennedy plan Withdrawal?</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ohnme\Pictures\300px-Gulf_of_Tonkin_Kn11060.jpg"/>
          <p:cNvPicPr>
            <a:picLocks noGrp="1" noChangeAspect="1" noChangeArrowheads="1"/>
          </p:cNvPicPr>
          <p:nvPr>
            <p:ph idx="1"/>
          </p:nvPr>
        </p:nvPicPr>
        <p:blipFill>
          <a:blip r:embed="rId2" cstate="print"/>
          <a:srcRect/>
          <a:stretch>
            <a:fillRect/>
          </a:stretch>
        </p:blipFill>
        <p:spPr bwMode="auto">
          <a:xfrm>
            <a:off x="1714480" y="1785926"/>
            <a:ext cx="5500726" cy="4000528"/>
          </a:xfrm>
          <a:prstGeom prst="rect">
            <a:avLst/>
          </a:prstGeom>
          <a:noFill/>
        </p:spPr>
      </p:pic>
      <p:sp>
        <p:nvSpPr>
          <p:cNvPr id="2" name="Title 1"/>
          <p:cNvSpPr>
            <a:spLocks noGrp="1"/>
          </p:cNvSpPr>
          <p:nvPr>
            <p:ph type="title"/>
          </p:nvPr>
        </p:nvSpPr>
        <p:spPr/>
        <p:txBody>
          <a:bodyPr/>
          <a:lstStyle/>
          <a:p>
            <a:pPr algn="ctr"/>
            <a:r>
              <a:rPr lang="en-GB" dirty="0" smtClean="0"/>
              <a:t>Gulf Of Tonkin Incident</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endParaRPr lang="en-GB" sz="2800" dirty="0" smtClean="0">
              <a:solidFill>
                <a:schemeClr val="tx2"/>
              </a:solidFill>
            </a:endParaRPr>
          </a:p>
          <a:p>
            <a:r>
              <a:rPr lang="en-GB" sz="3200" dirty="0" smtClean="0">
                <a:solidFill>
                  <a:schemeClr val="tx2"/>
                </a:solidFill>
              </a:rPr>
              <a:t>Special Operations Group – covert / black ops.</a:t>
            </a:r>
          </a:p>
          <a:p>
            <a:r>
              <a:rPr lang="en-GB" sz="3200" dirty="0" smtClean="0">
                <a:solidFill>
                  <a:schemeClr val="tx2"/>
                </a:solidFill>
              </a:rPr>
              <a:t>U.S actions against North Vietnam - sabotage, spying, incursion into territorial waters</a:t>
            </a:r>
          </a:p>
          <a:p>
            <a:r>
              <a:rPr lang="en-GB" sz="3200" dirty="0" smtClean="0">
                <a:solidFill>
                  <a:schemeClr val="tx2"/>
                </a:solidFill>
              </a:rPr>
              <a:t>August 1964 - SOG boats shelled North Vietnam islands</a:t>
            </a:r>
          </a:p>
          <a:p>
            <a:r>
              <a:rPr lang="en-GB" sz="3200" dirty="0" smtClean="0">
                <a:solidFill>
                  <a:schemeClr val="tx2"/>
                </a:solidFill>
              </a:rPr>
              <a:t>1</a:t>
            </a:r>
            <a:r>
              <a:rPr lang="en-GB" sz="3200" baseline="30000" dirty="0" smtClean="0">
                <a:solidFill>
                  <a:schemeClr val="tx2"/>
                </a:solidFill>
              </a:rPr>
              <a:t>st</a:t>
            </a:r>
            <a:r>
              <a:rPr lang="en-GB" sz="3200" dirty="0" smtClean="0">
                <a:solidFill>
                  <a:schemeClr val="tx2"/>
                </a:solidFill>
              </a:rPr>
              <a:t> incident – North Vietnam retaliates, attacks USS </a:t>
            </a:r>
            <a:r>
              <a:rPr lang="en-GB" sz="3200" i="1" dirty="0" smtClean="0">
                <a:solidFill>
                  <a:schemeClr val="tx2"/>
                </a:solidFill>
              </a:rPr>
              <a:t>Maddox</a:t>
            </a:r>
          </a:p>
          <a:p>
            <a:r>
              <a:rPr lang="en-GB" sz="3200" dirty="0" smtClean="0">
                <a:solidFill>
                  <a:schemeClr val="tx2"/>
                </a:solidFill>
              </a:rPr>
              <a:t>2nd “incident” – nothing happened. There was no second incident! </a:t>
            </a:r>
          </a:p>
          <a:p>
            <a:endParaRPr lang="en-GB" dirty="0" smtClean="0"/>
          </a:p>
          <a:p>
            <a:endParaRPr lang="en-GB" dirty="0"/>
          </a:p>
        </p:txBody>
      </p:sp>
      <p:sp>
        <p:nvSpPr>
          <p:cNvPr id="3" name="Title 2"/>
          <p:cNvSpPr>
            <a:spLocks noGrp="1"/>
          </p:cNvSpPr>
          <p:nvPr>
            <p:ph type="title"/>
          </p:nvPr>
        </p:nvSpPr>
        <p:spPr/>
        <p:txBody>
          <a:bodyPr>
            <a:normAutofit/>
          </a:bodyPr>
          <a:lstStyle/>
          <a:p>
            <a:pPr algn="ctr"/>
            <a:r>
              <a:rPr lang="en-GB" dirty="0" smtClean="0"/>
              <a:t>Operation </a:t>
            </a:r>
            <a:r>
              <a:rPr lang="en-GB" b="1" dirty="0" smtClean="0"/>
              <a:t>Plan 34-Alpha</a:t>
            </a:r>
            <a:endParaRPr lang="en-GB"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endParaRPr lang="en-GB" sz="2400" dirty="0" smtClean="0">
              <a:solidFill>
                <a:schemeClr val="tx2"/>
              </a:solidFill>
            </a:endParaRPr>
          </a:p>
          <a:p>
            <a:r>
              <a:rPr lang="en-GB" sz="3000" dirty="0" smtClean="0">
                <a:solidFill>
                  <a:schemeClr val="tx2"/>
                </a:solidFill>
              </a:rPr>
              <a:t>LBJ claimed North Vietnamese “unprovoked aggression”. </a:t>
            </a:r>
          </a:p>
          <a:p>
            <a:r>
              <a:rPr lang="en-GB" sz="3000" dirty="0" smtClean="0">
                <a:solidFill>
                  <a:schemeClr val="tx2"/>
                </a:solidFill>
              </a:rPr>
              <a:t>Asked Congress for power to undertake military action in S/E Asia without declaration of war</a:t>
            </a:r>
          </a:p>
          <a:p>
            <a:r>
              <a:rPr lang="en-GB" sz="3000" dirty="0" smtClean="0">
                <a:solidFill>
                  <a:schemeClr val="tx2"/>
                </a:solidFill>
              </a:rPr>
              <a:t>Did not mention SOG operations or attacks on North Vietnam</a:t>
            </a:r>
          </a:p>
          <a:p>
            <a:r>
              <a:rPr lang="en-GB" sz="3000" dirty="0" smtClean="0">
                <a:solidFill>
                  <a:schemeClr val="tx2"/>
                </a:solidFill>
              </a:rPr>
              <a:t>Gulf of Tonkin Resolution passed by 80 t0 2. </a:t>
            </a:r>
          </a:p>
          <a:p>
            <a:r>
              <a:rPr lang="en-GB" sz="3000" dirty="0" smtClean="0">
                <a:solidFill>
                  <a:schemeClr val="tx2"/>
                </a:solidFill>
              </a:rPr>
              <a:t>Gulf of Tonkin Resolution = starting gun for the Vietnam War</a:t>
            </a:r>
          </a:p>
          <a:p>
            <a:endParaRPr lang="en-GB" dirty="0"/>
          </a:p>
        </p:txBody>
      </p:sp>
      <p:sp>
        <p:nvSpPr>
          <p:cNvPr id="3" name="Title 2"/>
          <p:cNvSpPr>
            <a:spLocks noGrp="1"/>
          </p:cNvSpPr>
          <p:nvPr>
            <p:ph type="title"/>
          </p:nvPr>
        </p:nvSpPr>
        <p:spPr/>
        <p:txBody>
          <a:bodyPr/>
          <a:lstStyle/>
          <a:p>
            <a:pPr algn="ctr"/>
            <a:r>
              <a:rPr lang="en-GB" dirty="0" smtClean="0"/>
              <a:t>Gulf of Tonkin Resolution</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sz="3200" dirty="0" smtClean="0">
              <a:solidFill>
                <a:schemeClr val="tx2"/>
              </a:solidFill>
            </a:endParaRPr>
          </a:p>
          <a:p>
            <a:r>
              <a:rPr lang="en-GB" sz="2800" dirty="0" smtClean="0">
                <a:solidFill>
                  <a:schemeClr val="tx2"/>
                </a:solidFill>
              </a:rPr>
              <a:t>February 1965 : </a:t>
            </a:r>
            <a:r>
              <a:rPr lang="en-GB" sz="2800" b="1" dirty="0" smtClean="0">
                <a:solidFill>
                  <a:schemeClr val="tx2"/>
                </a:solidFill>
              </a:rPr>
              <a:t>Operation Flaming Dart</a:t>
            </a:r>
          </a:p>
          <a:p>
            <a:r>
              <a:rPr lang="en-GB" sz="2800" dirty="0" smtClean="0">
                <a:solidFill>
                  <a:schemeClr val="tx2"/>
                </a:solidFill>
              </a:rPr>
              <a:t>Bombing of North Vietnamese targets</a:t>
            </a:r>
          </a:p>
          <a:p>
            <a:r>
              <a:rPr lang="en-GB" sz="2800" dirty="0" smtClean="0">
                <a:solidFill>
                  <a:schemeClr val="tx2"/>
                </a:solidFill>
              </a:rPr>
              <a:t>Vietnamese retaliate by bombing U.S air bases</a:t>
            </a:r>
          </a:p>
          <a:p>
            <a:r>
              <a:rPr lang="en-GB" sz="2800" dirty="0" smtClean="0">
                <a:solidFill>
                  <a:schemeClr val="tx2"/>
                </a:solidFill>
              </a:rPr>
              <a:t>March 1965 – November 1968 : </a:t>
            </a:r>
            <a:r>
              <a:rPr lang="en-GB" sz="2800" b="1" dirty="0" smtClean="0">
                <a:solidFill>
                  <a:schemeClr val="tx2"/>
                </a:solidFill>
              </a:rPr>
              <a:t>Operation Rolling Thunder</a:t>
            </a:r>
          </a:p>
          <a:p>
            <a:r>
              <a:rPr lang="en-GB" sz="2800" b="1" dirty="0" smtClean="0">
                <a:solidFill>
                  <a:schemeClr val="tx2"/>
                </a:solidFill>
              </a:rPr>
              <a:t>Rolling Thunder – </a:t>
            </a:r>
            <a:r>
              <a:rPr lang="en-GB" sz="2800" dirty="0" smtClean="0">
                <a:solidFill>
                  <a:schemeClr val="tx2"/>
                </a:solidFill>
              </a:rPr>
              <a:t>dropped more bombs on Vietnam than in Korean War and in Pacific in WWII</a:t>
            </a:r>
          </a:p>
          <a:p>
            <a:endParaRPr lang="en-GB" sz="3200" b="1" dirty="0" smtClean="0">
              <a:solidFill>
                <a:schemeClr val="tx2"/>
              </a:solidFill>
            </a:endParaRPr>
          </a:p>
          <a:p>
            <a:endParaRPr lang="en-GB" dirty="0"/>
          </a:p>
        </p:txBody>
      </p:sp>
      <p:sp>
        <p:nvSpPr>
          <p:cNvPr id="3" name="Title 2"/>
          <p:cNvSpPr>
            <a:spLocks noGrp="1"/>
          </p:cNvSpPr>
          <p:nvPr>
            <p:ph type="title"/>
          </p:nvPr>
        </p:nvSpPr>
        <p:spPr/>
        <p:txBody>
          <a:bodyPr>
            <a:normAutofit/>
          </a:bodyPr>
          <a:lstStyle/>
          <a:p>
            <a:pPr algn="ctr"/>
            <a:r>
              <a:rPr lang="en-GB" dirty="0" smtClean="0"/>
              <a:t>U.S starts bombing Vietnam </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GB" sz="2800" dirty="0" smtClean="0">
              <a:solidFill>
                <a:schemeClr val="tx2"/>
              </a:solidFill>
            </a:endParaRPr>
          </a:p>
          <a:p>
            <a:r>
              <a:rPr lang="en-GB" sz="3200" dirty="0" smtClean="0">
                <a:solidFill>
                  <a:schemeClr val="tx2"/>
                </a:solidFill>
              </a:rPr>
              <a:t>1963 – Diem murdered in U.S supported coup</a:t>
            </a:r>
          </a:p>
          <a:p>
            <a:r>
              <a:rPr lang="en-GB" sz="3200" dirty="0" smtClean="0">
                <a:solidFill>
                  <a:schemeClr val="tx2"/>
                </a:solidFill>
              </a:rPr>
              <a:t>1963-75  - South Vietnam run by series of military juntas.  </a:t>
            </a:r>
          </a:p>
          <a:p>
            <a:r>
              <a:rPr lang="en-GB" sz="3200" dirty="0" smtClean="0">
                <a:solidFill>
                  <a:schemeClr val="tx2"/>
                </a:solidFill>
              </a:rPr>
              <a:t>March 8</a:t>
            </a:r>
            <a:r>
              <a:rPr lang="en-GB" sz="3200" baseline="30000" dirty="0" smtClean="0">
                <a:solidFill>
                  <a:schemeClr val="tx2"/>
                </a:solidFill>
              </a:rPr>
              <a:t>th</a:t>
            </a:r>
            <a:r>
              <a:rPr lang="en-GB" sz="3200" dirty="0" smtClean="0">
                <a:solidFill>
                  <a:schemeClr val="tx2"/>
                </a:solidFill>
              </a:rPr>
              <a:t> 1965 - 3,500 U.S Marines come ashore at Da Nang</a:t>
            </a:r>
          </a:p>
          <a:p>
            <a:pPr lvl="1">
              <a:buFont typeface="Courier New" pitchFamily="49" charset="0"/>
              <a:buChar char="o"/>
            </a:pPr>
            <a:r>
              <a:rPr lang="en-GB" sz="3200" dirty="0" smtClean="0"/>
              <a:t>1965 – 25,000</a:t>
            </a:r>
          </a:p>
          <a:p>
            <a:pPr lvl="1">
              <a:buFont typeface="Courier New" pitchFamily="49" charset="0"/>
              <a:buChar char="o"/>
            </a:pPr>
            <a:r>
              <a:rPr lang="en-GB" sz="3200" dirty="0" smtClean="0"/>
              <a:t>1969 – 550,000</a:t>
            </a:r>
          </a:p>
          <a:p>
            <a:endParaRPr lang="en-GB" dirty="0" smtClean="0"/>
          </a:p>
          <a:p>
            <a:endParaRPr lang="en-GB" dirty="0"/>
          </a:p>
        </p:txBody>
      </p:sp>
      <p:sp>
        <p:nvSpPr>
          <p:cNvPr id="2" name="Title 1"/>
          <p:cNvSpPr>
            <a:spLocks noGrp="1"/>
          </p:cNvSpPr>
          <p:nvPr>
            <p:ph type="title"/>
          </p:nvPr>
        </p:nvSpPr>
        <p:spPr/>
        <p:txBody>
          <a:bodyPr>
            <a:normAutofit fontScale="90000"/>
          </a:bodyPr>
          <a:lstStyle/>
          <a:p>
            <a:pPr algn="ctr"/>
            <a:r>
              <a:rPr lang="en-GB" dirty="0" smtClean="0"/>
              <a:t>Invasion of U.S combat troops</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428736"/>
            <a:ext cx="8229600" cy="4572000"/>
          </a:xfrm>
        </p:spPr>
        <p:txBody>
          <a:bodyPr>
            <a:normAutofit fontScale="92500" lnSpcReduction="20000"/>
          </a:bodyPr>
          <a:lstStyle/>
          <a:p>
            <a:pPr lvl="2">
              <a:buNone/>
            </a:pPr>
            <a:r>
              <a:rPr lang="en-GB" sz="2800" dirty="0" smtClean="0">
                <a:solidFill>
                  <a:schemeClr val="tx2"/>
                </a:solidFill>
              </a:rPr>
              <a:t>	</a:t>
            </a:r>
          </a:p>
          <a:p>
            <a:pPr lvl="2">
              <a:buNone/>
            </a:pPr>
            <a:r>
              <a:rPr lang="en-GB" sz="3000" dirty="0" smtClean="0">
                <a:solidFill>
                  <a:schemeClr val="tx2"/>
                </a:solidFill>
              </a:rPr>
              <a:t>	Vietnam/Cambodia/Laos = French Indochina</a:t>
            </a:r>
          </a:p>
          <a:p>
            <a:pPr lvl="2">
              <a:buNone/>
            </a:pPr>
            <a:endParaRPr lang="en-GB" sz="3000" dirty="0" smtClean="0">
              <a:solidFill>
                <a:schemeClr val="tx2"/>
              </a:solidFill>
            </a:endParaRPr>
          </a:p>
          <a:p>
            <a:pPr lvl="2">
              <a:buNone/>
            </a:pPr>
            <a:r>
              <a:rPr lang="en-GB" sz="3000" dirty="0" smtClean="0">
                <a:solidFill>
                  <a:schemeClr val="tx2"/>
                </a:solidFill>
              </a:rPr>
              <a:t>	1941 - creation of  the Vietminh</a:t>
            </a:r>
          </a:p>
          <a:p>
            <a:pPr>
              <a:buNone/>
            </a:pPr>
            <a:endParaRPr lang="en-GB" sz="3000" dirty="0" smtClean="0">
              <a:solidFill>
                <a:schemeClr val="tx2"/>
              </a:solidFill>
            </a:endParaRPr>
          </a:p>
          <a:p>
            <a:pPr>
              <a:buNone/>
            </a:pPr>
            <a:r>
              <a:rPr lang="en-GB" sz="3000" dirty="0" smtClean="0">
                <a:solidFill>
                  <a:schemeClr val="tx2"/>
                </a:solidFill>
              </a:rPr>
              <a:t>		  1941-45 – Vietminh fight Vichy France, 	   	  China, and  Japan   </a:t>
            </a:r>
          </a:p>
          <a:p>
            <a:pPr>
              <a:buNone/>
            </a:pPr>
            <a:endParaRPr lang="en-GB" sz="3000" dirty="0" smtClean="0">
              <a:solidFill>
                <a:schemeClr val="tx2"/>
              </a:solidFill>
            </a:endParaRPr>
          </a:p>
          <a:p>
            <a:pPr>
              <a:buNone/>
            </a:pPr>
            <a:r>
              <a:rPr lang="en-GB" sz="3000" dirty="0" smtClean="0">
                <a:solidFill>
                  <a:schemeClr val="tx2"/>
                </a:solidFill>
              </a:rPr>
              <a:t>		  1945 – Democratic Republic of Vietnam 	 </a:t>
            </a:r>
          </a:p>
          <a:p>
            <a:pPr>
              <a:buNone/>
            </a:pPr>
            <a:r>
              <a:rPr lang="en-GB" sz="3000" dirty="0" smtClean="0">
                <a:solidFill>
                  <a:schemeClr val="tx2"/>
                </a:solidFill>
              </a:rPr>
              <a:t>		  Vietminh leader Ho Chi Minh Prime Minister</a:t>
            </a:r>
          </a:p>
          <a:p>
            <a:pPr>
              <a:buNone/>
            </a:pPr>
            <a:r>
              <a:rPr lang="en-GB" sz="3000" dirty="0" smtClean="0">
                <a:solidFill>
                  <a:schemeClr val="tx2"/>
                </a:solidFill>
              </a:rPr>
              <a:t>		  French re-occupy </a:t>
            </a:r>
            <a:endParaRPr lang="en-GB" sz="3500" dirty="0" smtClean="0">
              <a:solidFill>
                <a:schemeClr val="tx2"/>
              </a:solidFill>
            </a:endParaRPr>
          </a:p>
          <a:p>
            <a:pPr>
              <a:buNone/>
            </a:pPr>
            <a:endParaRPr lang="en-GB" sz="3500" dirty="0" smtClean="0">
              <a:solidFill>
                <a:schemeClr val="tx2"/>
              </a:solidFill>
            </a:endParaRPr>
          </a:p>
          <a:p>
            <a:pPr>
              <a:buNone/>
            </a:pPr>
            <a:endParaRPr lang="en-GB" sz="3600" dirty="0" smtClean="0">
              <a:solidFill>
                <a:schemeClr val="tx2"/>
              </a:solidFill>
            </a:endParaRPr>
          </a:p>
          <a:p>
            <a:pPr>
              <a:buNone/>
            </a:pPr>
            <a:endParaRPr lang="en-GB" sz="3600" dirty="0" smtClean="0"/>
          </a:p>
          <a:p>
            <a:pPr>
              <a:buNone/>
            </a:pPr>
            <a:endParaRPr lang="en-GB" dirty="0"/>
          </a:p>
        </p:txBody>
      </p:sp>
      <p:sp>
        <p:nvSpPr>
          <p:cNvPr id="2" name="Title 1"/>
          <p:cNvSpPr>
            <a:spLocks noGrp="1"/>
          </p:cNvSpPr>
          <p:nvPr>
            <p:ph type="title"/>
          </p:nvPr>
        </p:nvSpPr>
        <p:spPr/>
        <p:txBody>
          <a:bodyPr>
            <a:normAutofit/>
          </a:bodyPr>
          <a:lstStyle/>
          <a:p>
            <a:pPr algn="ctr"/>
            <a:r>
              <a:rPr lang="en-GB" dirty="0" smtClean="0"/>
              <a:t>“French Indo-China”</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en-GB" dirty="0" smtClean="0">
              <a:solidFill>
                <a:schemeClr val="tx2"/>
              </a:solidFill>
            </a:endParaRPr>
          </a:p>
          <a:p>
            <a:r>
              <a:rPr lang="en-GB" sz="3200" dirty="0" smtClean="0">
                <a:solidFill>
                  <a:schemeClr val="tx2"/>
                </a:solidFill>
              </a:rPr>
              <a:t>The </a:t>
            </a:r>
            <a:r>
              <a:rPr lang="en-GB" sz="3200" b="1" dirty="0" smtClean="0">
                <a:solidFill>
                  <a:schemeClr val="tx2"/>
                </a:solidFill>
              </a:rPr>
              <a:t>People’s Army of Vietnam </a:t>
            </a:r>
            <a:r>
              <a:rPr lang="en-GB" sz="3200" dirty="0" smtClean="0">
                <a:solidFill>
                  <a:schemeClr val="tx2"/>
                </a:solidFill>
              </a:rPr>
              <a:t>(PAVN) – regular North Vietnamese army</a:t>
            </a:r>
          </a:p>
          <a:p>
            <a:endParaRPr lang="en-GB" sz="3200" dirty="0" smtClean="0">
              <a:solidFill>
                <a:schemeClr val="tx2"/>
              </a:solidFill>
            </a:endParaRPr>
          </a:p>
          <a:p>
            <a:r>
              <a:rPr lang="en-GB" sz="3200" dirty="0" smtClean="0">
                <a:solidFill>
                  <a:schemeClr val="tx2"/>
                </a:solidFill>
              </a:rPr>
              <a:t>The </a:t>
            </a:r>
            <a:r>
              <a:rPr lang="en-GB" sz="3200" b="1" dirty="0" smtClean="0">
                <a:solidFill>
                  <a:schemeClr val="tx2"/>
                </a:solidFill>
              </a:rPr>
              <a:t>National Liberation Front </a:t>
            </a:r>
            <a:r>
              <a:rPr lang="en-GB" sz="3200" dirty="0" smtClean="0">
                <a:solidFill>
                  <a:schemeClr val="tx2"/>
                </a:solidFill>
              </a:rPr>
              <a:t>(NLF = Viet Cong) - guerrilla insurgency forces in South Vietnam</a:t>
            </a:r>
          </a:p>
          <a:p>
            <a:endParaRPr lang="en-GB" sz="3200" dirty="0" smtClean="0">
              <a:solidFill>
                <a:schemeClr val="tx2"/>
              </a:solidFill>
            </a:endParaRPr>
          </a:p>
          <a:p>
            <a:r>
              <a:rPr lang="en-GB" sz="3200" dirty="0" smtClean="0">
                <a:solidFill>
                  <a:schemeClr val="tx2"/>
                </a:solidFill>
              </a:rPr>
              <a:t>North supplied NLF via Ho Chi Minh trail </a:t>
            </a:r>
          </a:p>
          <a:p>
            <a:endParaRPr lang="en-GB" dirty="0" smtClean="0"/>
          </a:p>
          <a:p>
            <a:endParaRPr lang="en-GB" dirty="0" smtClean="0"/>
          </a:p>
          <a:p>
            <a:endParaRPr lang="en-GB" dirty="0"/>
          </a:p>
        </p:txBody>
      </p:sp>
      <p:sp>
        <p:nvSpPr>
          <p:cNvPr id="3" name="Title 2"/>
          <p:cNvSpPr>
            <a:spLocks noGrp="1"/>
          </p:cNvSpPr>
          <p:nvPr>
            <p:ph type="title"/>
          </p:nvPr>
        </p:nvSpPr>
        <p:spPr/>
        <p:txBody>
          <a:bodyPr>
            <a:normAutofit/>
          </a:bodyPr>
          <a:lstStyle/>
          <a:p>
            <a:pPr algn="ctr"/>
            <a:r>
              <a:rPr lang="en-GB" dirty="0" smtClean="0"/>
              <a:t>The Vietnamese forces</a:t>
            </a: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smtClean="0"/>
              <a:t>Napalm</a:t>
            </a:r>
            <a:endParaRPr lang="en-GB" dirty="0"/>
          </a:p>
        </p:txBody>
      </p:sp>
      <p:pic>
        <p:nvPicPr>
          <p:cNvPr id="3074" name="Picture 2" descr="C:\Users\johnme\Pictures\250px-US_riverboat_using_napalm_in_Vietnam.jpg"/>
          <p:cNvPicPr>
            <a:picLocks noGrp="1" noChangeAspect="1" noChangeArrowheads="1"/>
          </p:cNvPicPr>
          <p:nvPr>
            <p:ph idx="1"/>
          </p:nvPr>
        </p:nvPicPr>
        <p:blipFill>
          <a:blip r:embed="rId2" cstate="print"/>
          <a:srcRect/>
          <a:stretch>
            <a:fillRect/>
          </a:stretch>
        </p:blipFill>
        <p:spPr bwMode="auto">
          <a:xfrm>
            <a:off x="2071670" y="1714488"/>
            <a:ext cx="5143536" cy="414340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“Herbicidal Warfare Programme” </a:t>
            </a:r>
            <a:r>
              <a:rPr lang="en-GB" b="1" dirty="0" smtClean="0"/>
              <a:t>Agent Orange </a:t>
            </a:r>
            <a:endParaRPr lang="en-GB" b="1" dirty="0"/>
          </a:p>
        </p:txBody>
      </p:sp>
      <p:sp>
        <p:nvSpPr>
          <p:cNvPr id="4" name="Content Placeholder 3"/>
          <p:cNvSpPr>
            <a:spLocks noGrp="1"/>
          </p:cNvSpPr>
          <p:nvPr>
            <p:ph idx="1"/>
          </p:nvPr>
        </p:nvSpPr>
        <p:spPr>
          <a:xfrm>
            <a:off x="457200" y="1524000"/>
            <a:ext cx="8229600" cy="4691082"/>
          </a:xfrm>
        </p:spPr>
        <p:txBody>
          <a:bodyPr/>
          <a:lstStyle/>
          <a:p>
            <a:pPr>
              <a:buNone/>
            </a:pPr>
            <a:endParaRPr lang="en-GB" dirty="0"/>
          </a:p>
        </p:txBody>
      </p:sp>
      <p:pic>
        <p:nvPicPr>
          <p:cNvPr id="2050" name="Picture 2" descr="C:\Users\johnme\Pictures\250px-'Ranch_Hand'_run.jpg"/>
          <p:cNvPicPr>
            <a:picLocks noChangeAspect="1" noChangeArrowheads="1"/>
          </p:cNvPicPr>
          <p:nvPr/>
        </p:nvPicPr>
        <p:blipFill>
          <a:blip r:embed="rId2" cstate="print"/>
          <a:srcRect/>
          <a:stretch>
            <a:fillRect/>
          </a:stretch>
        </p:blipFill>
        <p:spPr bwMode="auto">
          <a:xfrm>
            <a:off x="428596" y="1500174"/>
            <a:ext cx="8286808" cy="471490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GB" sz="3200" dirty="0" smtClean="0"/>
          </a:p>
          <a:p>
            <a:r>
              <a:rPr lang="en-GB" sz="3200" dirty="0" smtClean="0">
                <a:solidFill>
                  <a:schemeClr val="tx2"/>
                </a:solidFill>
              </a:rPr>
              <a:t>4.8 million Vietnamese exposed to Agent Orange</a:t>
            </a:r>
          </a:p>
          <a:p>
            <a:endParaRPr lang="en-GB" sz="3200" dirty="0" smtClean="0">
              <a:solidFill>
                <a:schemeClr val="tx2"/>
              </a:solidFill>
            </a:endParaRPr>
          </a:p>
          <a:p>
            <a:r>
              <a:rPr lang="en-GB" sz="3200" dirty="0" smtClean="0">
                <a:solidFill>
                  <a:schemeClr val="tx2"/>
                </a:solidFill>
              </a:rPr>
              <a:t>400,000 deaths and disabilities</a:t>
            </a:r>
          </a:p>
          <a:p>
            <a:endParaRPr lang="en-GB" sz="3200" dirty="0" smtClean="0">
              <a:solidFill>
                <a:schemeClr val="tx2"/>
              </a:solidFill>
            </a:endParaRPr>
          </a:p>
          <a:p>
            <a:r>
              <a:rPr lang="en-GB" sz="3200" dirty="0" smtClean="0">
                <a:solidFill>
                  <a:schemeClr val="tx2"/>
                </a:solidFill>
              </a:rPr>
              <a:t>500,000 children born with birth defects</a:t>
            </a:r>
            <a:endParaRPr lang="en-GB" sz="3200" dirty="0">
              <a:solidFill>
                <a:schemeClr val="tx2"/>
              </a:solidFill>
            </a:endParaRPr>
          </a:p>
        </p:txBody>
      </p:sp>
      <p:sp>
        <p:nvSpPr>
          <p:cNvPr id="3" name="Title 2"/>
          <p:cNvSpPr>
            <a:spLocks noGrp="1"/>
          </p:cNvSpPr>
          <p:nvPr>
            <p:ph type="title"/>
          </p:nvPr>
        </p:nvSpPr>
        <p:spPr/>
        <p:txBody>
          <a:bodyPr/>
          <a:lstStyle/>
          <a:p>
            <a:pPr algn="ctr"/>
            <a:r>
              <a:rPr lang="en-GB" dirty="0" smtClean="0"/>
              <a:t>Agent Orange</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Agent Orange</a:t>
            </a:r>
            <a:endParaRPr lang="en-GB" dirty="0"/>
          </a:p>
        </p:txBody>
      </p:sp>
      <p:pic>
        <p:nvPicPr>
          <p:cNvPr id="1027" name="Picture 3" descr="C:\Users\johnme\Pictures\A_vietnamese_Professor_is_pictured_with_a_group_of_handicapped_children.jpg"/>
          <p:cNvPicPr>
            <a:picLocks noGrp="1" noChangeAspect="1" noChangeArrowheads="1"/>
          </p:cNvPicPr>
          <p:nvPr>
            <p:ph idx="1"/>
          </p:nvPr>
        </p:nvPicPr>
        <p:blipFill>
          <a:blip r:embed="rId2" cstate="print"/>
          <a:srcRect/>
          <a:stretch>
            <a:fillRect/>
          </a:stretch>
        </p:blipFill>
        <p:spPr bwMode="auto">
          <a:xfrm>
            <a:off x="2000232" y="1785926"/>
            <a:ext cx="5214974" cy="421484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en-GB" dirty="0" smtClean="0">
              <a:solidFill>
                <a:schemeClr val="tx2"/>
              </a:solidFill>
            </a:endParaRPr>
          </a:p>
          <a:p>
            <a:r>
              <a:rPr lang="en-GB" sz="2800" dirty="0" smtClean="0">
                <a:solidFill>
                  <a:schemeClr val="tx2"/>
                </a:solidFill>
              </a:rPr>
              <a:t>Designed to “neutralise civilian infrastructure” supporting the NLF</a:t>
            </a:r>
          </a:p>
          <a:p>
            <a:pPr>
              <a:buNone/>
            </a:pPr>
            <a:endParaRPr lang="en-GB" sz="2800" dirty="0" smtClean="0">
              <a:solidFill>
                <a:schemeClr val="tx2"/>
              </a:solidFill>
            </a:endParaRPr>
          </a:p>
          <a:p>
            <a:r>
              <a:rPr lang="en-GB" sz="2800" dirty="0" smtClean="0">
                <a:solidFill>
                  <a:schemeClr val="tx2"/>
                </a:solidFill>
              </a:rPr>
              <a:t>In reality an assassination programme targeting civilian supporters of Vietnamese national liberation</a:t>
            </a:r>
          </a:p>
          <a:p>
            <a:pPr>
              <a:buNone/>
            </a:pPr>
            <a:endParaRPr lang="en-GB" sz="2800" dirty="0" smtClean="0">
              <a:solidFill>
                <a:schemeClr val="tx2"/>
              </a:solidFill>
            </a:endParaRPr>
          </a:p>
          <a:p>
            <a:r>
              <a:rPr lang="en-GB" sz="2800" dirty="0" smtClean="0">
                <a:solidFill>
                  <a:schemeClr val="tx2"/>
                </a:solidFill>
              </a:rPr>
              <a:t>By 1972 Phoenix had assassinated over 26,000 civilian NLF supporters – farmers, teachers, civil servants, political activists</a:t>
            </a:r>
            <a:endParaRPr lang="en-GB" sz="2800" dirty="0">
              <a:solidFill>
                <a:schemeClr val="tx2"/>
              </a:solidFill>
            </a:endParaRPr>
          </a:p>
        </p:txBody>
      </p:sp>
      <p:sp>
        <p:nvSpPr>
          <p:cNvPr id="3" name="Title 2"/>
          <p:cNvSpPr>
            <a:spLocks noGrp="1"/>
          </p:cNvSpPr>
          <p:nvPr>
            <p:ph type="title"/>
          </p:nvPr>
        </p:nvSpPr>
        <p:spPr/>
        <p:txBody>
          <a:bodyPr/>
          <a:lstStyle/>
          <a:p>
            <a:pPr algn="ctr"/>
            <a:r>
              <a:rPr lang="en-GB" dirty="0" smtClean="0"/>
              <a:t>The Phoenix Programme</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GB" sz="1800" i="1" dirty="0" smtClean="0"/>
          </a:p>
          <a:p>
            <a:pPr>
              <a:buNone/>
            </a:pPr>
            <a:r>
              <a:rPr lang="en-GB" sz="1800" i="1" dirty="0" smtClean="0"/>
              <a:t>	“</a:t>
            </a:r>
            <a:r>
              <a:rPr lang="en-GB" sz="2000" i="1" dirty="0" smtClean="0">
                <a:solidFill>
                  <a:schemeClr val="tx2"/>
                </a:solidFill>
              </a:rPr>
              <a:t>The problem was, how do you find the people on the blacklist? It's not like you had their address and telephone number. The normal procedure would be to go into a village and just grab someone and say, 'Where's Nguyen so-and-so?' Half the time the people were so afraid they would say anything. Then a Phoenix team would take the  informant, put a sandbag over his head, poke out two holes so he could see, put rope around his neck like a long leash, and walk him through the village and say, 'When we go by Nguyen's house scratch your head.' Then that night Phoenix would come back, knock on the door, and say, </a:t>
            </a:r>
            <a:r>
              <a:rPr lang="en-GB" sz="2000" i="1" dirty="0" smtClean="0">
                <a:solidFill>
                  <a:schemeClr val="tx2"/>
                </a:solidFill>
                <a:hlinkClick r:id="rId2" action="ppaction://hlinkfile" tooltip="April Fool"/>
              </a:rPr>
              <a:t>‘</a:t>
            </a:r>
            <a:r>
              <a:rPr lang="en-GB" sz="2000" i="1" dirty="0" smtClean="0">
                <a:solidFill>
                  <a:schemeClr val="tx2"/>
                </a:solidFill>
              </a:rPr>
              <a:t>”April Fool, motherfucker!”  Whoever answered the door would get wasted. Sometimes they'd come back to camp with ears to prove that they killed people”</a:t>
            </a:r>
          </a:p>
          <a:p>
            <a:pPr>
              <a:buNone/>
            </a:pPr>
            <a:r>
              <a:rPr lang="en-GB" sz="2000" dirty="0" smtClean="0">
                <a:solidFill>
                  <a:schemeClr val="tx2"/>
                </a:solidFill>
              </a:rPr>
              <a:t>	</a:t>
            </a:r>
          </a:p>
          <a:p>
            <a:pPr>
              <a:buNone/>
            </a:pPr>
            <a:r>
              <a:rPr lang="en-GB" sz="2000" dirty="0" smtClean="0">
                <a:solidFill>
                  <a:schemeClr val="tx2"/>
                </a:solidFill>
              </a:rPr>
              <a:t>		Lt Vincent Okamoto</a:t>
            </a:r>
            <a:endParaRPr lang="en-GB" sz="2000" dirty="0">
              <a:solidFill>
                <a:schemeClr val="tx2"/>
              </a:solidFill>
            </a:endParaRPr>
          </a:p>
        </p:txBody>
      </p:sp>
      <p:sp>
        <p:nvSpPr>
          <p:cNvPr id="2" name="Title 1"/>
          <p:cNvSpPr>
            <a:spLocks noGrp="1"/>
          </p:cNvSpPr>
          <p:nvPr>
            <p:ph type="title"/>
          </p:nvPr>
        </p:nvSpPr>
        <p:spPr/>
        <p:txBody>
          <a:bodyPr/>
          <a:lstStyle/>
          <a:p>
            <a:pPr algn="ctr"/>
            <a:r>
              <a:rPr lang="en-GB" dirty="0" smtClean="0"/>
              <a:t>The Phoenix Programme</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smtClean="0"/>
              <a:t>The Phoenix Programme</a:t>
            </a:r>
            <a:endParaRPr lang="en-GB" dirty="0"/>
          </a:p>
        </p:txBody>
      </p:sp>
      <p:pic>
        <p:nvPicPr>
          <p:cNvPr id="1026" name="Picture 2" descr="C:\Users\johnme\Pictures\eddie-adams-icon.png"/>
          <p:cNvPicPr>
            <a:picLocks noGrp="1" noChangeAspect="1" noChangeArrowheads="1"/>
          </p:cNvPicPr>
          <p:nvPr>
            <p:ph idx="1"/>
          </p:nvPr>
        </p:nvPicPr>
        <p:blipFill>
          <a:blip r:embed="rId2" cstate="print"/>
          <a:srcRect/>
          <a:stretch>
            <a:fillRect/>
          </a:stretch>
        </p:blipFill>
        <p:spPr bwMode="auto">
          <a:xfrm>
            <a:off x="2357422" y="2143116"/>
            <a:ext cx="4857784" cy="364333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The Tet Offensive</a:t>
            </a:r>
            <a:endParaRPr lang="en-GB" dirty="0"/>
          </a:p>
        </p:txBody>
      </p:sp>
      <p:pic>
        <p:nvPicPr>
          <p:cNvPr id="1026" name="Picture 2" descr="C:\Users\johnme\Pictures\300px-TetMap.jpg"/>
          <p:cNvPicPr>
            <a:picLocks noGrp="1" noChangeAspect="1" noChangeArrowheads="1"/>
          </p:cNvPicPr>
          <p:nvPr>
            <p:ph idx="1"/>
          </p:nvPr>
        </p:nvPicPr>
        <p:blipFill>
          <a:blip r:embed="rId2" cstate="print"/>
          <a:srcRect/>
          <a:stretch>
            <a:fillRect/>
          </a:stretch>
        </p:blipFill>
        <p:spPr bwMode="auto">
          <a:xfrm>
            <a:off x="2500298" y="1714488"/>
            <a:ext cx="4286280" cy="471490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smtClean="0"/>
          </a:p>
          <a:p>
            <a:r>
              <a:rPr lang="en-GB" sz="3200" dirty="0" smtClean="0">
                <a:solidFill>
                  <a:schemeClr val="tx2"/>
                </a:solidFill>
              </a:rPr>
              <a:t>General Westmoreland requests 200,000 additional troops – leaked to media. </a:t>
            </a:r>
          </a:p>
          <a:p>
            <a:r>
              <a:rPr lang="en-GB" sz="3200" dirty="0" smtClean="0">
                <a:solidFill>
                  <a:schemeClr val="tx2"/>
                </a:solidFill>
              </a:rPr>
              <a:t>Credibility of optimistic forecasts destroyed</a:t>
            </a:r>
          </a:p>
          <a:p>
            <a:r>
              <a:rPr lang="en-GB" sz="3200" dirty="0" smtClean="0">
                <a:solidFill>
                  <a:schemeClr val="tx2"/>
                </a:solidFill>
              </a:rPr>
              <a:t>Severe blow to LBJ</a:t>
            </a:r>
          </a:p>
          <a:p>
            <a:r>
              <a:rPr lang="en-GB" sz="3200" dirty="0" smtClean="0">
                <a:solidFill>
                  <a:schemeClr val="tx2"/>
                </a:solidFill>
              </a:rPr>
              <a:t>American media begins to question strategy</a:t>
            </a:r>
          </a:p>
          <a:p>
            <a:r>
              <a:rPr lang="en-GB" sz="3200" dirty="0" smtClean="0">
                <a:solidFill>
                  <a:schemeClr val="tx2"/>
                </a:solidFill>
              </a:rPr>
              <a:t>Walter Cronkite says “war is unwinnable”</a:t>
            </a:r>
          </a:p>
          <a:p>
            <a:endParaRPr lang="en-GB" dirty="0"/>
          </a:p>
        </p:txBody>
      </p:sp>
      <p:sp>
        <p:nvSpPr>
          <p:cNvPr id="3" name="Title 2"/>
          <p:cNvSpPr>
            <a:spLocks noGrp="1"/>
          </p:cNvSpPr>
          <p:nvPr>
            <p:ph type="title"/>
          </p:nvPr>
        </p:nvSpPr>
        <p:spPr/>
        <p:txBody>
          <a:bodyPr/>
          <a:lstStyle/>
          <a:p>
            <a:pPr algn="ctr"/>
            <a:r>
              <a:rPr lang="en-GB" dirty="0" smtClean="0"/>
              <a:t>Results of Tet Offensive</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GB" dirty="0" smtClean="0"/>
              <a:t>First Indo-China War: 1945-54</a:t>
            </a:r>
            <a:endParaRPr lang="en-GB" dirty="0"/>
          </a:p>
        </p:txBody>
      </p:sp>
      <p:sp>
        <p:nvSpPr>
          <p:cNvPr id="7" name="Content Placeholder 6"/>
          <p:cNvSpPr>
            <a:spLocks noGrp="1"/>
          </p:cNvSpPr>
          <p:nvPr>
            <p:ph idx="1"/>
          </p:nvPr>
        </p:nvSpPr>
        <p:spPr/>
        <p:txBody>
          <a:bodyPr>
            <a:normAutofit lnSpcReduction="10000"/>
          </a:bodyPr>
          <a:lstStyle/>
          <a:p>
            <a:endParaRPr lang="en-GB" dirty="0" smtClean="0"/>
          </a:p>
          <a:p>
            <a:r>
              <a:rPr lang="en-GB" sz="2800" dirty="0" smtClean="0">
                <a:solidFill>
                  <a:schemeClr val="tx2"/>
                </a:solidFill>
              </a:rPr>
              <a:t>1945 – after French re-occupation Vietminh launch national liberation struggle against French and their puppet Emperor Boa Dai</a:t>
            </a:r>
          </a:p>
          <a:p>
            <a:endParaRPr lang="en-GB" sz="2800" dirty="0" smtClean="0">
              <a:solidFill>
                <a:schemeClr val="tx2"/>
              </a:solidFill>
            </a:endParaRPr>
          </a:p>
          <a:p>
            <a:r>
              <a:rPr lang="en-GB" sz="2800" dirty="0" smtClean="0">
                <a:solidFill>
                  <a:schemeClr val="tx2"/>
                </a:solidFill>
              </a:rPr>
              <a:t>French left opposed “</a:t>
            </a:r>
            <a:r>
              <a:rPr lang="en-GB" sz="2800" i="1" dirty="0" smtClean="0">
                <a:solidFill>
                  <a:schemeClr val="tx2"/>
                </a:solidFill>
              </a:rPr>
              <a:t>the Dirty War</a:t>
            </a:r>
            <a:r>
              <a:rPr lang="en-GB" sz="2800" dirty="0" smtClean="0">
                <a:solidFill>
                  <a:schemeClr val="tx2"/>
                </a:solidFill>
              </a:rPr>
              <a:t>” (Sartre)</a:t>
            </a:r>
          </a:p>
          <a:p>
            <a:endParaRPr lang="en-GB" sz="2800" dirty="0" smtClean="0">
              <a:solidFill>
                <a:schemeClr val="tx2"/>
              </a:solidFill>
            </a:endParaRPr>
          </a:p>
          <a:p>
            <a:r>
              <a:rPr lang="en-GB" sz="2800" dirty="0" smtClean="0">
                <a:solidFill>
                  <a:schemeClr val="tx2"/>
                </a:solidFill>
              </a:rPr>
              <a:t>After Communists came to power in China in 1949, China supported the Vietminh, the U.S supported France</a:t>
            </a:r>
          </a:p>
          <a:p>
            <a:endParaRPr lang="en-GB" dirty="0" smtClean="0"/>
          </a:p>
          <a:p>
            <a:endParaRPr lang="en-GB" dirty="0" smtClean="0"/>
          </a:p>
          <a:p>
            <a:endParaRPr lang="en-GB" dirty="0" smtClean="0"/>
          </a:p>
          <a:p>
            <a:endParaRPr lang="en-GB" dirty="0" smtClean="0"/>
          </a:p>
          <a:p>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smtClean="0"/>
          </a:p>
          <a:p>
            <a:r>
              <a:rPr lang="en-GB" sz="3600" dirty="0" smtClean="0">
                <a:solidFill>
                  <a:schemeClr val="tx2"/>
                </a:solidFill>
              </a:rPr>
              <a:t>Morale disintegrates</a:t>
            </a:r>
          </a:p>
          <a:p>
            <a:r>
              <a:rPr lang="en-GB" sz="3600" dirty="0" smtClean="0">
                <a:solidFill>
                  <a:schemeClr val="tx2"/>
                </a:solidFill>
              </a:rPr>
              <a:t>Racial divisions</a:t>
            </a:r>
          </a:p>
          <a:p>
            <a:r>
              <a:rPr lang="en-GB" sz="3600" dirty="0" smtClean="0">
                <a:solidFill>
                  <a:schemeClr val="tx2"/>
                </a:solidFill>
              </a:rPr>
              <a:t>War’s unpopularity at home</a:t>
            </a:r>
          </a:p>
          <a:p>
            <a:r>
              <a:rPr lang="en-GB" sz="3600" dirty="0" smtClean="0">
                <a:solidFill>
                  <a:schemeClr val="tx2"/>
                </a:solidFill>
              </a:rPr>
              <a:t>Widespread use of drugs</a:t>
            </a:r>
          </a:p>
          <a:p>
            <a:r>
              <a:rPr lang="en-GB" sz="3600" dirty="0" smtClean="0">
                <a:solidFill>
                  <a:schemeClr val="tx2"/>
                </a:solidFill>
              </a:rPr>
              <a:t>“Fragging”</a:t>
            </a:r>
            <a:endParaRPr lang="en-GB" sz="3600" dirty="0">
              <a:solidFill>
                <a:schemeClr val="tx2"/>
              </a:solidFill>
            </a:endParaRPr>
          </a:p>
        </p:txBody>
      </p:sp>
      <p:sp>
        <p:nvSpPr>
          <p:cNvPr id="3" name="Title 2"/>
          <p:cNvSpPr>
            <a:spLocks noGrp="1"/>
          </p:cNvSpPr>
          <p:nvPr>
            <p:ph type="title"/>
          </p:nvPr>
        </p:nvSpPr>
        <p:spPr/>
        <p:txBody>
          <a:bodyPr/>
          <a:lstStyle/>
          <a:p>
            <a:pPr algn="ctr"/>
            <a:r>
              <a:rPr lang="en-GB" dirty="0" smtClean="0"/>
              <a:t>US Army begins to collapse</a:t>
            </a:r>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My Lai</a:t>
            </a:r>
            <a:endParaRPr lang="en-GB" dirty="0"/>
          </a:p>
        </p:txBody>
      </p:sp>
      <p:pic>
        <p:nvPicPr>
          <p:cNvPr id="2051" name="Picture 3" descr="C:\Users\johnme\Pictures\My_Lai_massacre.jpg"/>
          <p:cNvPicPr>
            <a:picLocks noGrp="1" noChangeAspect="1" noChangeArrowheads="1"/>
          </p:cNvPicPr>
          <p:nvPr>
            <p:ph idx="1"/>
          </p:nvPr>
        </p:nvPicPr>
        <p:blipFill>
          <a:blip r:embed="rId2" cstate="print"/>
          <a:srcRect/>
          <a:stretch>
            <a:fillRect/>
          </a:stretch>
        </p:blipFill>
        <p:spPr bwMode="auto">
          <a:xfrm>
            <a:off x="1213555" y="1524000"/>
            <a:ext cx="6716889" cy="4572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sz="2800" dirty="0" smtClean="0">
              <a:solidFill>
                <a:schemeClr val="tx2"/>
              </a:solidFill>
            </a:endParaRPr>
          </a:p>
          <a:p>
            <a:r>
              <a:rPr lang="en-GB" sz="2800" dirty="0" smtClean="0">
                <a:solidFill>
                  <a:schemeClr val="tx2"/>
                </a:solidFill>
              </a:rPr>
              <a:t>504 civilians killed – mostly women, children and elderly</a:t>
            </a:r>
          </a:p>
          <a:p>
            <a:r>
              <a:rPr lang="en-GB" sz="2800" dirty="0" smtClean="0">
                <a:solidFill>
                  <a:schemeClr val="tx2"/>
                </a:solidFill>
              </a:rPr>
              <a:t>“Stars and Stripes” reported “</a:t>
            </a:r>
            <a:r>
              <a:rPr lang="en-GB" sz="2800" i="1" dirty="0" smtClean="0">
                <a:solidFill>
                  <a:schemeClr val="tx2"/>
                </a:solidFill>
              </a:rPr>
              <a:t>US Infantrymen killed  128 Communists in a bloody day long battle”</a:t>
            </a:r>
          </a:p>
          <a:p>
            <a:r>
              <a:rPr lang="en-GB" sz="2800" dirty="0" smtClean="0">
                <a:solidFill>
                  <a:schemeClr val="tx2"/>
                </a:solidFill>
              </a:rPr>
              <a:t>Official investigations covered it up</a:t>
            </a:r>
          </a:p>
          <a:p>
            <a:r>
              <a:rPr lang="en-GB" sz="2800" dirty="0" smtClean="0">
                <a:solidFill>
                  <a:schemeClr val="tx2"/>
                </a:solidFill>
              </a:rPr>
              <a:t>One soldier wrote to Nixon, Pentagon, Congress.</a:t>
            </a:r>
          </a:p>
          <a:p>
            <a:r>
              <a:rPr lang="en-GB" sz="2800" dirty="0" smtClean="0">
                <a:solidFill>
                  <a:schemeClr val="tx2"/>
                </a:solidFill>
              </a:rPr>
              <a:t>Seymour Hersh’s NYT article breaks story</a:t>
            </a:r>
          </a:p>
          <a:p>
            <a:r>
              <a:rPr lang="en-GB" sz="2800" dirty="0" smtClean="0">
                <a:solidFill>
                  <a:schemeClr val="tx2"/>
                </a:solidFill>
              </a:rPr>
              <a:t>Lt Calley sentenced to life – serves 3 years</a:t>
            </a:r>
          </a:p>
          <a:p>
            <a:endParaRPr lang="en-GB" dirty="0" smtClean="0">
              <a:solidFill>
                <a:schemeClr val="tx2"/>
              </a:solidFill>
            </a:endParaRPr>
          </a:p>
          <a:p>
            <a:endParaRPr lang="en-GB" dirty="0"/>
          </a:p>
        </p:txBody>
      </p:sp>
      <p:sp>
        <p:nvSpPr>
          <p:cNvPr id="3" name="Title 2"/>
          <p:cNvSpPr>
            <a:spLocks noGrp="1"/>
          </p:cNvSpPr>
          <p:nvPr>
            <p:ph type="title"/>
          </p:nvPr>
        </p:nvSpPr>
        <p:spPr/>
        <p:txBody>
          <a:bodyPr/>
          <a:lstStyle/>
          <a:p>
            <a:pPr algn="ctr"/>
            <a:r>
              <a:rPr lang="en-GB" dirty="0" smtClean="0"/>
              <a:t>My Lai</a:t>
            </a:r>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smtClean="0">
              <a:solidFill>
                <a:schemeClr val="tx2"/>
              </a:solidFill>
            </a:endParaRPr>
          </a:p>
          <a:p>
            <a:r>
              <a:rPr lang="en-GB" sz="2800" dirty="0" smtClean="0">
                <a:solidFill>
                  <a:schemeClr val="tx2"/>
                </a:solidFill>
              </a:rPr>
              <a:t>Student Non Violent Co-ordinating Committee (SNCC)</a:t>
            </a:r>
          </a:p>
          <a:p>
            <a:r>
              <a:rPr lang="en-GB" sz="2800" dirty="0" smtClean="0">
                <a:solidFill>
                  <a:schemeClr val="tx2"/>
                </a:solidFill>
              </a:rPr>
              <a:t>Vietnam Veterans against the War (VVAW)</a:t>
            </a:r>
          </a:p>
          <a:p>
            <a:r>
              <a:rPr lang="en-GB" sz="2800" dirty="0" smtClean="0">
                <a:solidFill>
                  <a:schemeClr val="tx2"/>
                </a:solidFill>
              </a:rPr>
              <a:t>1967 - Chomsky’s “The Responsibility of Intellectuals”</a:t>
            </a:r>
          </a:p>
          <a:p>
            <a:r>
              <a:rPr lang="en-GB" sz="2800" dirty="0" smtClean="0">
                <a:solidFill>
                  <a:schemeClr val="tx2"/>
                </a:solidFill>
              </a:rPr>
              <a:t>The Russell Tribunal</a:t>
            </a:r>
          </a:p>
          <a:p>
            <a:r>
              <a:rPr lang="en-GB" sz="2800" dirty="0" smtClean="0">
                <a:solidFill>
                  <a:schemeClr val="tx2"/>
                </a:solidFill>
              </a:rPr>
              <a:t>1967 – 100,000 anti-war demo at Lincoln Memorial</a:t>
            </a:r>
          </a:p>
          <a:p>
            <a:r>
              <a:rPr lang="en-GB" sz="2800" dirty="0" smtClean="0">
                <a:solidFill>
                  <a:schemeClr val="tx2"/>
                </a:solidFill>
              </a:rPr>
              <a:t>Mass Draft Card burning</a:t>
            </a:r>
          </a:p>
          <a:p>
            <a:r>
              <a:rPr lang="en-GB" sz="2800" dirty="0" smtClean="0">
                <a:solidFill>
                  <a:schemeClr val="tx2"/>
                </a:solidFill>
              </a:rPr>
              <a:t>Anti-war Tax Resistance</a:t>
            </a:r>
          </a:p>
        </p:txBody>
      </p:sp>
      <p:sp>
        <p:nvSpPr>
          <p:cNvPr id="2" name="Title 1"/>
          <p:cNvSpPr>
            <a:spLocks noGrp="1"/>
          </p:cNvSpPr>
          <p:nvPr>
            <p:ph type="title"/>
          </p:nvPr>
        </p:nvSpPr>
        <p:spPr/>
        <p:txBody>
          <a:bodyPr>
            <a:normAutofit fontScale="90000"/>
          </a:bodyPr>
          <a:lstStyle/>
          <a:p>
            <a:pPr algn="ctr"/>
            <a:r>
              <a:rPr lang="en-GB" dirty="0" smtClean="0"/>
              <a:t>U.S Domestic opposition to war</a:t>
            </a:r>
            <a:endParaRPr lang="en-GB"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endParaRPr lang="en-GB" dirty="0" smtClean="0"/>
          </a:p>
          <a:p>
            <a:r>
              <a:rPr lang="en-GB" dirty="0" smtClean="0">
                <a:solidFill>
                  <a:schemeClr val="tx2"/>
                </a:solidFill>
              </a:rPr>
              <a:t>March 1968 - Johnson announced he would not stand for re-election as President</a:t>
            </a:r>
          </a:p>
          <a:p>
            <a:r>
              <a:rPr lang="en-GB" dirty="0" smtClean="0">
                <a:solidFill>
                  <a:schemeClr val="tx2"/>
                </a:solidFill>
              </a:rPr>
              <a:t>1966-68 - Martin Luther King denounced the Vietnam War.  King said U.S wished to occupy Vietnam “</a:t>
            </a:r>
            <a:r>
              <a:rPr lang="en-GB" i="1" dirty="0" smtClean="0">
                <a:solidFill>
                  <a:schemeClr val="tx2"/>
                </a:solidFill>
              </a:rPr>
              <a:t>as an American colony”</a:t>
            </a:r>
          </a:p>
          <a:p>
            <a:r>
              <a:rPr lang="en-GB" dirty="0" smtClean="0">
                <a:solidFill>
                  <a:schemeClr val="tx2"/>
                </a:solidFill>
              </a:rPr>
              <a:t>April 1968 - King assassinated </a:t>
            </a:r>
          </a:p>
          <a:p>
            <a:r>
              <a:rPr lang="en-GB" dirty="0" smtClean="0">
                <a:solidFill>
                  <a:schemeClr val="tx2"/>
                </a:solidFill>
              </a:rPr>
              <a:t>1967-68 - Bobby Kennedy called for withdrawal from Vietnam and run for Democratic party Presidential candidate</a:t>
            </a:r>
          </a:p>
          <a:p>
            <a:r>
              <a:rPr lang="en-GB" dirty="0" smtClean="0">
                <a:solidFill>
                  <a:schemeClr val="tx2"/>
                </a:solidFill>
              </a:rPr>
              <a:t>June 1968 - Kennedy assassinated</a:t>
            </a:r>
          </a:p>
          <a:p>
            <a:pPr>
              <a:buNone/>
            </a:pPr>
            <a:endParaRPr lang="en-GB" dirty="0"/>
          </a:p>
        </p:txBody>
      </p:sp>
      <p:sp>
        <p:nvSpPr>
          <p:cNvPr id="2" name="Title 1"/>
          <p:cNvSpPr>
            <a:spLocks noGrp="1"/>
          </p:cNvSpPr>
          <p:nvPr>
            <p:ph type="title"/>
          </p:nvPr>
        </p:nvSpPr>
        <p:spPr/>
        <p:txBody>
          <a:bodyPr>
            <a:normAutofit/>
          </a:bodyPr>
          <a:lstStyle/>
          <a:p>
            <a:pPr algn="ctr"/>
            <a:r>
              <a:rPr lang="en-GB" dirty="0" smtClean="0"/>
              <a:t>U.S political fall-out</a:t>
            </a:r>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GB" dirty="0" smtClean="0">
              <a:solidFill>
                <a:schemeClr val="tx2"/>
              </a:solidFill>
            </a:endParaRPr>
          </a:p>
          <a:p>
            <a:r>
              <a:rPr lang="en-GB" sz="3200" dirty="0" smtClean="0">
                <a:solidFill>
                  <a:schemeClr val="tx2"/>
                </a:solidFill>
              </a:rPr>
              <a:t>August 1968 – to decide the Democratic Party Presidential candidate</a:t>
            </a:r>
          </a:p>
          <a:p>
            <a:r>
              <a:rPr lang="en-GB" sz="3200" dirty="0" smtClean="0">
                <a:solidFill>
                  <a:schemeClr val="tx2"/>
                </a:solidFill>
              </a:rPr>
              <a:t>Massive Anti-war demo</a:t>
            </a:r>
          </a:p>
          <a:p>
            <a:r>
              <a:rPr lang="en-GB" sz="3200" dirty="0" smtClean="0">
                <a:solidFill>
                  <a:schemeClr val="tx2"/>
                </a:solidFill>
              </a:rPr>
              <a:t>Chicago Police attack demonstrators</a:t>
            </a:r>
          </a:p>
          <a:p>
            <a:r>
              <a:rPr lang="en-GB" sz="3200" dirty="0" smtClean="0">
                <a:solidFill>
                  <a:schemeClr val="tx2"/>
                </a:solidFill>
              </a:rPr>
              <a:t>Official report concluded it was “a Police Riot”</a:t>
            </a:r>
          </a:p>
          <a:p>
            <a:r>
              <a:rPr lang="en-GB" sz="3200" dirty="0" smtClean="0">
                <a:solidFill>
                  <a:schemeClr val="tx2"/>
                </a:solidFill>
              </a:rPr>
              <a:t>Arrest, frame-up and conviction of “Chicago Eight”</a:t>
            </a:r>
          </a:p>
          <a:p>
            <a:endParaRPr lang="en-GB" dirty="0" smtClean="0"/>
          </a:p>
          <a:p>
            <a:endParaRPr lang="en-GB" dirty="0"/>
          </a:p>
        </p:txBody>
      </p:sp>
      <p:sp>
        <p:nvSpPr>
          <p:cNvPr id="2" name="Title 1"/>
          <p:cNvSpPr>
            <a:spLocks noGrp="1"/>
          </p:cNvSpPr>
          <p:nvPr>
            <p:ph type="title"/>
          </p:nvPr>
        </p:nvSpPr>
        <p:spPr/>
        <p:txBody>
          <a:bodyPr>
            <a:normAutofit fontScale="90000"/>
          </a:bodyPr>
          <a:lstStyle/>
          <a:p>
            <a:pPr algn="ctr"/>
            <a:r>
              <a:rPr lang="en-GB" dirty="0" smtClean="0"/>
              <a:t>The 1968 Democratic Party Chicago Convention</a:t>
            </a:r>
            <a:endParaRPr lang="en-GB"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smtClean="0"/>
              <a:t>The Chicago Eight</a:t>
            </a:r>
            <a:endParaRPr lang="en-GB" dirty="0"/>
          </a:p>
        </p:txBody>
      </p:sp>
      <p:pic>
        <p:nvPicPr>
          <p:cNvPr id="1026" name="Picture 2" descr="C:\Users\johnme\Pictures\200px-Chicago8.jpg"/>
          <p:cNvPicPr>
            <a:picLocks noGrp="1" noChangeAspect="1" noChangeArrowheads="1"/>
          </p:cNvPicPr>
          <p:nvPr>
            <p:ph idx="1"/>
          </p:nvPr>
        </p:nvPicPr>
        <p:blipFill>
          <a:blip r:embed="rId2" cstate="print"/>
          <a:srcRect/>
          <a:stretch>
            <a:fillRect/>
          </a:stretch>
        </p:blipFill>
        <p:spPr bwMode="auto">
          <a:xfrm>
            <a:off x="2643174" y="1928802"/>
            <a:ext cx="3857652" cy="428628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smtClean="0"/>
          </a:p>
          <a:p>
            <a:r>
              <a:rPr lang="en-GB" sz="3200" dirty="0" smtClean="0">
                <a:solidFill>
                  <a:schemeClr val="tx2"/>
                </a:solidFill>
              </a:rPr>
              <a:t>Strategy of “</a:t>
            </a:r>
            <a:r>
              <a:rPr lang="en-GB" sz="3200" dirty="0" err="1" smtClean="0">
                <a:solidFill>
                  <a:schemeClr val="tx2"/>
                </a:solidFill>
              </a:rPr>
              <a:t>Vietnamization</a:t>
            </a:r>
            <a:r>
              <a:rPr lang="en-GB" sz="3200" dirty="0" smtClean="0">
                <a:solidFill>
                  <a:schemeClr val="tx2"/>
                </a:solidFill>
              </a:rPr>
              <a:t>”</a:t>
            </a:r>
          </a:p>
          <a:p>
            <a:r>
              <a:rPr lang="en-GB" sz="3200" dirty="0" smtClean="0">
                <a:solidFill>
                  <a:schemeClr val="tx2"/>
                </a:solidFill>
              </a:rPr>
              <a:t>Attempt to build up South Vietnam army. </a:t>
            </a:r>
          </a:p>
          <a:p>
            <a:r>
              <a:rPr lang="en-GB" sz="3200" dirty="0" smtClean="0">
                <a:solidFill>
                  <a:schemeClr val="tx2"/>
                </a:solidFill>
              </a:rPr>
              <a:t>U.S troops withdrawn from border areas</a:t>
            </a:r>
          </a:p>
          <a:p>
            <a:r>
              <a:rPr lang="en-GB" sz="3200" dirty="0" smtClean="0">
                <a:solidFill>
                  <a:schemeClr val="tx2"/>
                </a:solidFill>
              </a:rPr>
              <a:t>1969 - secret bombing of NLF bases in Cambodia</a:t>
            </a:r>
          </a:p>
          <a:p>
            <a:r>
              <a:rPr lang="en-GB" sz="3200" dirty="0" smtClean="0">
                <a:solidFill>
                  <a:schemeClr val="tx2"/>
                </a:solidFill>
              </a:rPr>
              <a:t>1970 – U.S invasion of Cambodia to destroy NLF bases</a:t>
            </a:r>
            <a:endParaRPr lang="en-GB" sz="3200" dirty="0">
              <a:solidFill>
                <a:schemeClr val="tx2"/>
              </a:solidFill>
            </a:endParaRPr>
          </a:p>
        </p:txBody>
      </p:sp>
      <p:sp>
        <p:nvSpPr>
          <p:cNvPr id="2" name="Title 1"/>
          <p:cNvSpPr>
            <a:spLocks noGrp="1"/>
          </p:cNvSpPr>
          <p:nvPr>
            <p:ph type="title"/>
          </p:nvPr>
        </p:nvSpPr>
        <p:spPr/>
        <p:txBody>
          <a:bodyPr>
            <a:normAutofit fontScale="90000"/>
          </a:bodyPr>
          <a:lstStyle/>
          <a:p>
            <a:pPr algn="ctr"/>
            <a:r>
              <a:rPr lang="en-GB" dirty="0" smtClean="0"/>
              <a:t>1968–75 - Nixon and Kissinger</a:t>
            </a:r>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ohnme\Pictures\Kent_State_massacre.jpg"/>
          <p:cNvPicPr>
            <a:picLocks noGrp="1" noChangeAspect="1" noChangeArrowheads="1"/>
          </p:cNvPicPr>
          <p:nvPr>
            <p:ph idx="1"/>
          </p:nvPr>
        </p:nvPicPr>
        <p:blipFill>
          <a:blip r:embed="rId2" cstate="print"/>
          <a:srcRect/>
          <a:stretch>
            <a:fillRect/>
          </a:stretch>
        </p:blipFill>
        <p:spPr bwMode="auto">
          <a:xfrm>
            <a:off x="2071670" y="2071678"/>
            <a:ext cx="5286412" cy="3857652"/>
          </a:xfrm>
          <a:prstGeom prst="rect">
            <a:avLst/>
          </a:prstGeom>
          <a:noFill/>
        </p:spPr>
      </p:pic>
      <p:sp>
        <p:nvSpPr>
          <p:cNvPr id="2" name="Title 1"/>
          <p:cNvSpPr>
            <a:spLocks noGrp="1"/>
          </p:cNvSpPr>
          <p:nvPr>
            <p:ph type="title"/>
          </p:nvPr>
        </p:nvSpPr>
        <p:spPr>
          <a:xfrm>
            <a:off x="571472" y="214290"/>
            <a:ext cx="8372476" cy="1219200"/>
          </a:xfrm>
        </p:spPr>
        <p:txBody>
          <a:bodyPr/>
          <a:lstStyle/>
          <a:p>
            <a:pPr algn="ctr"/>
            <a:r>
              <a:rPr lang="en-GB" dirty="0" smtClean="0"/>
              <a:t>1970 - Kent State</a:t>
            </a:r>
            <a:endParaRPr lang="en-GB"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sz="2800" dirty="0" smtClean="0">
              <a:solidFill>
                <a:schemeClr val="tx2"/>
              </a:solidFill>
            </a:endParaRPr>
          </a:p>
          <a:p>
            <a:r>
              <a:rPr lang="en-GB" sz="2800" dirty="0" smtClean="0">
                <a:solidFill>
                  <a:schemeClr val="tx2"/>
                </a:solidFill>
              </a:rPr>
              <a:t>1971 – Australia and New Zealand withdrew troops</a:t>
            </a:r>
          </a:p>
          <a:p>
            <a:r>
              <a:rPr lang="en-GB" sz="2800" dirty="0" smtClean="0">
                <a:solidFill>
                  <a:schemeClr val="tx2"/>
                </a:solidFill>
              </a:rPr>
              <a:t>1971/2 – U.S decreased troop numbers to 196,000</a:t>
            </a:r>
          </a:p>
          <a:p>
            <a:r>
              <a:rPr lang="en-GB" sz="2800" dirty="0" smtClean="0">
                <a:solidFill>
                  <a:schemeClr val="tx2"/>
                </a:solidFill>
              </a:rPr>
              <a:t>1972 – NLF and PAVN launched the “Easter Offensive” to liberate South Vietnam</a:t>
            </a:r>
          </a:p>
          <a:p>
            <a:r>
              <a:rPr lang="en-GB" sz="2800" dirty="0" smtClean="0">
                <a:solidFill>
                  <a:schemeClr val="tx2"/>
                </a:solidFill>
              </a:rPr>
              <a:t>In response U.S launched </a:t>
            </a:r>
            <a:r>
              <a:rPr lang="en-GB" sz="2800" b="1" dirty="0" smtClean="0">
                <a:solidFill>
                  <a:schemeClr val="tx2"/>
                </a:solidFill>
              </a:rPr>
              <a:t>Operation Linebacker </a:t>
            </a:r>
            <a:r>
              <a:rPr lang="en-GB" sz="2800" dirty="0" smtClean="0">
                <a:solidFill>
                  <a:schemeClr val="tx2"/>
                </a:solidFill>
              </a:rPr>
              <a:t>–massive U.S bombing campaign against North and Cambodia</a:t>
            </a:r>
          </a:p>
          <a:p>
            <a:r>
              <a:rPr lang="en-GB" sz="2800" dirty="0" smtClean="0">
                <a:solidFill>
                  <a:schemeClr val="tx2"/>
                </a:solidFill>
              </a:rPr>
              <a:t>1973 – Paris Peace Accords</a:t>
            </a:r>
          </a:p>
          <a:p>
            <a:endParaRPr lang="en-GB" dirty="0" smtClean="0"/>
          </a:p>
          <a:p>
            <a:endParaRPr lang="en-GB" dirty="0"/>
          </a:p>
        </p:txBody>
      </p:sp>
      <p:sp>
        <p:nvSpPr>
          <p:cNvPr id="2" name="Title 1"/>
          <p:cNvSpPr>
            <a:spLocks noGrp="1"/>
          </p:cNvSpPr>
          <p:nvPr>
            <p:ph type="title"/>
          </p:nvPr>
        </p:nvSpPr>
        <p:spPr/>
        <p:txBody>
          <a:bodyPr/>
          <a:lstStyle/>
          <a:p>
            <a:pPr algn="ctr"/>
            <a:r>
              <a:rPr lang="en-GB" dirty="0" smtClean="0"/>
              <a:t>1970 - 1975</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None/>
            </a:pPr>
            <a:endParaRPr lang="en-GB" dirty="0" smtClean="0"/>
          </a:p>
          <a:p>
            <a:pPr>
              <a:buNone/>
            </a:pPr>
            <a:r>
              <a:rPr lang="en-GB" dirty="0" smtClean="0"/>
              <a:t>	</a:t>
            </a:r>
            <a:r>
              <a:rPr lang="en-GB" sz="2800" dirty="0" smtClean="0">
                <a:solidFill>
                  <a:schemeClr val="tx2"/>
                </a:solidFill>
              </a:rPr>
              <a:t>1948/49 – creation of socialist India and communist China leads to US fears of a “Domino Effect”</a:t>
            </a:r>
          </a:p>
          <a:p>
            <a:endParaRPr lang="en-GB" sz="2800" dirty="0" smtClean="0">
              <a:solidFill>
                <a:schemeClr val="tx2"/>
              </a:solidFill>
            </a:endParaRPr>
          </a:p>
          <a:p>
            <a:pPr>
              <a:buNone/>
            </a:pPr>
            <a:r>
              <a:rPr lang="en-GB" sz="2800" dirty="0" smtClean="0">
                <a:solidFill>
                  <a:schemeClr val="tx2"/>
                </a:solidFill>
              </a:rPr>
              <a:t>	“</a:t>
            </a:r>
            <a:r>
              <a:rPr lang="en-GB" sz="2800" i="1" dirty="0" smtClean="0">
                <a:solidFill>
                  <a:schemeClr val="tx2"/>
                </a:solidFill>
              </a:rPr>
              <a:t>The performance of India and Communist China over the course of their respective Five Year Plans may very well determine the outcome of the ideological struggle in Asia.....India and Asia could be won to communism without a Chinese Communist soldier crossing Chinese borders</a:t>
            </a:r>
            <a:r>
              <a:rPr lang="en-GB" sz="2800" dirty="0" smtClean="0">
                <a:solidFill>
                  <a:schemeClr val="tx2"/>
                </a:solidFill>
              </a:rPr>
              <a:t>”</a:t>
            </a:r>
          </a:p>
          <a:p>
            <a:pPr>
              <a:buNone/>
            </a:pPr>
            <a:r>
              <a:rPr lang="en-GB" sz="2800" dirty="0" smtClean="0">
                <a:solidFill>
                  <a:schemeClr val="tx2"/>
                </a:solidFill>
              </a:rPr>
              <a:t>		Walt Rostow</a:t>
            </a:r>
          </a:p>
          <a:p>
            <a:endParaRPr lang="en-GB" dirty="0"/>
          </a:p>
        </p:txBody>
      </p:sp>
      <p:sp>
        <p:nvSpPr>
          <p:cNvPr id="3" name="Title 2"/>
          <p:cNvSpPr>
            <a:spLocks noGrp="1"/>
          </p:cNvSpPr>
          <p:nvPr>
            <p:ph type="title"/>
          </p:nvPr>
        </p:nvSpPr>
        <p:spPr/>
        <p:txBody>
          <a:bodyPr/>
          <a:lstStyle/>
          <a:p>
            <a:pPr algn="ctr"/>
            <a:r>
              <a:rPr lang="en-GB" dirty="0" smtClean="0"/>
              <a:t>The Domino Theory</a:t>
            </a:r>
            <a:endParaRPr lang="en-GB"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en-GB" sz="2800" dirty="0" smtClean="0"/>
          </a:p>
          <a:p>
            <a:r>
              <a:rPr lang="en-GB" sz="2800" dirty="0" smtClean="0">
                <a:solidFill>
                  <a:schemeClr val="tx2"/>
                </a:solidFill>
              </a:rPr>
              <a:t>1974 – 75 – North Vietnam launched the </a:t>
            </a:r>
            <a:r>
              <a:rPr lang="en-GB" sz="2800" b="1" dirty="0" smtClean="0">
                <a:solidFill>
                  <a:schemeClr val="tx2"/>
                </a:solidFill>
              </a:rPr>
              <a:t>Ho Chi Minh Campaign </a:t>
            </a:r>
            <a:r>
              <a:rPr lang="en-GB" sz="2800" dirty="0" smtClean="0">
                <a:solidFill>
                  <a:schemeClr val="tx2"/>
                </a:solidFill>
              </a:rPr>
              <a:t>to liberate South Vietnam and re-unite the country</a:t>
            </a:r>
          </a:p>
          <a:p>
            <a:endParaRPr lang="en-GB" sz="2800" dirty="0" smtClean="0">
              <a:solidFill>
                <a:schemeClr val="tx2"/>
              </a:solidFill>
            </a:endParaRPr>
          </a:p>
          <a:p>
            <a:r>
              <a:rPr lang="en-GB" sz="2800" dirty="0" smtClean="0">
                <a:solidFill>
                  <a:schemeClr val="tx2"/>
                </a:solidFill>
              </a:rPr>
              <a:t>29</a:t>
            </a:r>
            <a:r>
              <a:rPr lang="en-GB" sz="2800" baseline="30000" dirty="0" smtClean="0">
                <a:solidFill>
                  <a:schemeClr val="tx2"/>
                </a:solidFill>
              </a:rPr>
              <a:t>th</a:t>
            </a:r>
            <a:r>
              <a:rPr lang="en-GB" sz="2800" dirty="0" smtClean="0">
                <a:solidFill>
                  <a:schemeClr val="tx2"/>
                </a:solidFill>
              </a:rPr>
              <a:t> April 1975 - PAVN and NLF enter Saigon.</a:t>
            </a:r>
          </a:p>
          <a:p>
            <a:endParaRPr lang="en-GB" sz="2800" dirty="0" smtClean="0">
              <a:solidFill>
                <a:schemeClr val="tx2"/>
              </a:solidFill>
            </a:endParaRPr>
          </a:p>
          <a:p>
            <a:r>
              <a:rPr lang="en-GB" sz="2800" dirty="0" smtClean="0">
                <a:solidFill>
                  <a:schemeClr val="tx2"/>
                </a:solidFill>
              </a:rPr>
              <a:t>30</a:t>
            </a:r>
            <a:r>
              <a:rPr lang="en-GB" sz="2800" baseline="30000" dirty="0" smtClean="0">
                <a:solidFill>
                  <a:schemeClr val="tx2"/>
                </a:solidFill>
              </a:rPr>
              <a:t>th</a:t>
            </a:r>
            <a:r>
              <a:rPr lang="en-GB" sz="2800" dirty="0" smtClean="0">
                <a:solidFill>
                  <a:schemeClr val="tx2"/>
                </a:solidFill>
              </a:rPr>
              <a:t> April 1975 - “</a:t>
            </a:r>
            <a:r>
              <a:rPr lang="en-GB" sz="2800" b="1" dirty="0" smtClean="0">
                <a:solidFill>
                  <a:schemeClr val="tx2"/>
                </a:solidFill>
              </a:rPr>
              <a:t>Operation Frequent Wind</a:t>
            </a:r>
            <a:r>
              <a:rPr lang="en-GB" sz="2800" dirty="0" smtClean="0">
                <a:solidFill>
                  <a:schemeClr val="tx2"/>
                </a:solidFill>
              </a:rPr>
              <a:t>” – evacuation of all U.S personnel and South Vietnamese senior officials from Saigon</a:t>
            </a:r>
            <a:endParaRPr lang="en-GB" sz="2800" dirty="0">
              <a:solidFill>
                <a:schemeClr val="tx2"/>
              </a:solidFill>
            </a:endParaRPr>
          </a:p>
        </p:txBody>
      </p:sp>
      <p:sp>
        <p:nvSpPr>
          <p:cNvPr id="3" name="Title 2"/>
          <p:cNvSpPr>
            <a:spLocks noGrp="1"/>
          </p:cNvSpPr>
          <p:nvPr>
            <p:ph type="title"/>
          </p:nvPr>
        </p:nvSpPr>
        <p:spPr/>
        <p:txBody>
          <a:bodyPr/>
          <a:lstStyle/>
          <a:p>
            <a:pPr algn="ctr"/>
            <a:r>
              <a:rPr lang="en-GB" dirty="0" smtClean="0"/>
              <a:t>1975</a:t>
            </a:r>
            <a:endParaRPr lang="en-GB"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smtClean="0"/>
              <a:t>1975</a:t>
            </a:r>
            <a:endParaRPr lang="en-GB" dirty="0"/>
          </a:p>
        </p:txBody>
      </p:sp>
      <p:pic>
        <p:nvPicPr>
          <p:cNvPr id="5122" name="Picture 2" descr="C:\Users\johnme\Pictures\250px-Saigon_T-54.jpg"/>
          <p:cNvPicPr>
            <a:picLocks noGrp="1" noChangeAspect="1" noChangeArrowheads="1"/>
          </p:cNvPicPr>
          <p:nvPr>
            <p:ph idx="1"/>
          </p:nvPr>
        </p:nvPicPr>
        <p:blipFill>
          <a:blip r:embed="rId2" cstate="print"/>
          <a:srcRect/>
          <a:stretch>
            <a:fillRect/>
          </a:stretch>
        </p:blipFill>
        <p:spPr bwMode="auto">
          <a:xfrm>
            <a:off x="1500166" y="1785926"/>
            <a:ext cx="6143668" cy="4429156"/>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smtClean="0"/>
              <a:t>1975</a:t>
            </a:r>
            <a:endParaRPr lang="en-GB" dirty="0"/>
          </a:p>
        </p:txBody>
      </p:sp>
      <p:pic>
        <p:nvPicPr>
          <p:cNvPr id="4099" name="Picture 3" descr="C:\Users\johnme\Pictures\Evacuees_offloaded_onto_the_USS_Midway.jpg"/>
          <p:cNvPicPr>
            <a:picLocks noGrp="1" noChangeAspect="1" noChangeArrowheads="1"/>
          </p:cNvPicPr>
          <p:nvPr>
            <p:ph idx="1"/>
          </p:nvPr>
        </p:nvPicPr>
        <p:blipFill>
          <a:blip r:embed="rId2" cstate="print"/>
          <a:srcRect/>
          <a:stretch>
            <a:fillRect/>
          </a:stretch>
        </p:blipFill>
        <p:spPr bwMode="auto">
          <a:xfrm>
            <a:off x="1524000" y="1524000"/>
            <a:ext cx="6096000" cy="45720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smtClean="0"/>
          </a:p>
          <a:p>
            <a:r>
              <a:rPr lang="en-GB" sz="3200" dirty="0" smtClean="0">
                <a:solidFill>
                  <a:schemeClr val="tx2"/>
                </a:solidFill>
              </a:rPr>
              <a:t>North Vietnam army and NLF = 1.1 million dead, 600,000 wounded.</a:t>
            </a:r>
          </a:p>
          <a:p>
            <a:r>
              <a:rPr lang="en-GB" sz="3200" dirty="0" smtClean="0">
                <a:solidFill>
                  <a:schemeClr val="tx2"/>
                </a:solidFill>
              </a:rPr>
              <a:t>South Vietnam army – 250,000 dead</a:t>
            </a:r>
          </a:p>
          <a:p>
            <a:r>
              <a:rPr lang="en-GB" sz="3200" dirty="0" smtClean="0">
                <a:solidFill>
                  <a:schemeClr val="tx2"/>
                </a:solidFill>
              </a:rPr>
              <a:t>Civilians – 2 million dead in North and South Vietnam</a:t>
            </a:r>
          </a:p>
          <a:p>
            <a:r>
              <a:rPr lang="en-GB" sz="3200" dirty="0" smtClean="0">
                <a:solidFill>
                  <a:schemeClr val="tx2"/>
                </a:solidFill>
              </a:rPr>
              <a:t>U.S troops – 58,000 dead</a:t>
            </a:r>
          </a:p>
          <a:p>
            <a:endParaRPr lang="en-GB" dirty="0"/>
          </a:p>
        </p:txBody>
      </p:sp>
      <p:sp>
        <p:nvSpPr>
          <p:cNvPr id="2" name="Title 1"/>
          <p:cNvSpPr>
            <a:spLocks noGrp="1"/>
          </p:cNvSpPr>
          <p:nvPr>
            <p:ph type="title"/>
          </p:nvPr>
        </p:nvSpPr>
        <p:spPr/>
        <p:txBody>
          <a:bodyPr>
            <a:normAutofit/>
          </a:bodyPr>
          <a:lstStyle/>
          <a:p>
            <a:pPr algn="ctr"/>
            <a:r>
              <a:rPr lang="en-GB" dirty="0" smtClean="0"/>
              <a:t>The death toll</a:t>
            </a:r>
            <a:endParaRPr lang="en-GB"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smtClean="0"/>
          </a:p>
          <a:p>
            <a:pPr>
              <a:buNone/>
            </a:pPr>
            <a:r>
              <a:rPr lang="en-GB" i="1" dirty="0" smtClean="0"/>
              <a:t>	</a:t>
            </a:r>
            <a:r>
              <a:rPr lang="en-GB" i="1" dirty="0" smtClean="0">
                <a:solidFill>
                  <a:schemeClr val="tx2"/>
                </a:solidFill>
              </a:rPr>
              <a:t>“The US government was defeated in Indochina, but only bruised at home. No outside power will compel us to face the record honestly or to offer reparations. On the contrary, efforts will be devoted to obscuring the history of the war and the domestic resistance to it</a:t>
            </a:r>
            <a:r>
              <a:rPr lang="en-GB" dirty="0" smtClean="0">
                <a:solidFill>
                  <a:schemeClr val="tx2"/>
                </a:solidFill>
              </a:rPr>
              <a:t>”</a:t>
            </a:r>
          </a:p>
          <a:p>
            <a:endParaRPr lang="en-GB" dirty="0" smtClean="0">
              <a:solidFill>
                <a:schemeClr val="tx2"/>
              </a:solidFill>
            </a:endParaRPr>
          </a:p>
          <a:p>
            <a:pPr>
              <a:buNone/>
            </a:pPr>
            <a:r>
              <a:rPr lang="en-GB" dirty="0" smtClean="0">
                <a:solidFill>
                  <a:schemeClr val="tx2"/>
                </a:solidFill>
              </a:rPr>
              <a:t>	Noam Chomsky, “</a:t>
            </a:r>
            <a:r>
              <a:rPr lang="en-GB" i="1" dirty="0" smtClean="0">
                <a:solidFill>
                  <a:schemeClr val="tx2"/>
                </a:solidFill>
              </a:rPr>
              <a:t>The Meaning of Vietnam</a:t>
            </a:r>
            <a:r>
              <a:rPr lang="en-GB" dirty="0" smtClean="0">
                <a:solidFill>
                  <a:schemeClr val="tx2"/>
                </a:solidFill>
              </a:rPr>
              <a:t>”, 1975</a:t>
            </a:r>
            <a:endParaRPr lang="en-GB" dirty="0">
              <a:solidFill>
                <a:schemeClr val="tx2"/>
              </a:solidFill>
            </a:endParaRPr>
          </a:p>
        </p:txBody>
      </p:sp>
      <p:sp>
        <p:nvSpPr>
          <p:cNvPr id="3" name="Title 2"/>
          <p:cNvSpPr>
            <a:spLocks noGrp="1"/>
          </p:cNvSpPr>
          <p:nvPr>
            <p:ph type="title"/>
          </p:nvPr>
        </p:nvSpPr>
        <p:spPr/>
        <p:txBody>
          <a:bodyPr/>
          <a:lstStyle/>
          <a:p>
            <a:pPr algn="ctr"/>
            <a:r>
              <a:rPr lang="en-GB" dirty="0" smtClean="0"/>
              <a:t>Re-writing history</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smtClean="0"/>
              <a:t>1954: Dien Bien Phu</a:t>
            </a:r>
            <a:endParaRPr lang="en-GB" dirty="0"/>
          </a:p>
        </p:txBody>
      </p:sp>
      <p:pic>
        <p:nvPicPr>
          <p:cNvPr id="1026" name="Picture 2" descr="C:\Users\johnme\Pictures\Battle_of_Dien_Bien_Phu_map.png"/>
          <p:cNvPicPr>
            <a:picLocks noGrp="1" noChangeAspect="1" noChangeArrowheads="1"/>
          </p:cNvPicPr>
          <p:nvPr>
            <p:ph idx="1"/>
          </p:nvPr>
        </p:nvPicPr>
        <p:blipFill>
          <a:blip r:embed="rId2" cstate="print"/>
          <a:srcRect/>
          <a:stretch>
            <a:fillRect/>
          </a:stretch>
        </p:blipFill>
        <p:spPr bwMode="auto">
          <a:xfrm>
            <a:off x="2857488" y="1785926"/>
            <a:ext cx="2786082" cy="450059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ohnme\Pictures\180px-Gen-commons.jpg"/>
          <p:cNvPicPr>
            <a:picLocks noGrp="1" noChangeAspect="1" noChangeArrowheads="1"/>
          </p:cNvPicPr>
          <p:nvPr>
            <p:ph idx="1"/>
          </p:nvPr>
        </p:nvPicPr>
        <p:blipFill>
          <a:blip r:embed="rId2" cstate="print"/>
          <a:srcRect/>
          <a:stretch>
            <a:fillRect/>
          </a:stretch>
        </p:blipFill>
        <p:spPr bwMode="auto">
          <a:xfrm>
            <a:off x="1857356" y="1714488"/>
            <a:ext cx="5286412" cy="4143404"/>
          </a:xfrm>
          <a:prstGeom prst="rect">
            <a:avLst/>
          </a:prstGeom>
          <a:noFill/>
        </p:spPr>
      </p:pic>
      <p:sp>
        <p:nvSpPr>
          <p:cNvPr id="2" name="Title 1"/>
          <p:cNvSpPr>
            <a:spLocks noGrp="1"/>
          </p:cNvSpPr>
          <p:nvPr>
            <p:ph type="title"/>
          </p:nvPr>
        </p:nvSpPr>
        <p:spPr/>
        <p:txBody>
          <a:bodyPr/>
          <a:lstStyle/>
          <a:p>
            <a:pPr algn="ctr"/>
            <a:r>
              <a:rPr lang="en-GB" dirty="0" smtClean="0"/>
              <a:t>1954 Geneva Accords</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25000" lnSpcReduction="20000"/>
          </a:bodyPr>
          <a:lstStyle/>
          <a:p>
            <a:pPr>
              <a:buNone/>
            </a:pPr>
            <a:endParaRPr lang="en-GB" sz="3100" dirty="0" smtClean="0"/>
          </a:p>
          <a:p>
            <a:pPr lvl="1"/>
            <a:endParaRPr lang="en-GB" sz="5100" dirty="0" smtClean="0"/>
          </a:p>
          <a:p>
            <a:pPr lvl="1"/>
            <a:r>
              <a:rPr lang="en-GB" sz="11200" dirty="0" smtClean="0"/>
              <a:t>Vietnam granted independence from France</a:t>
            </a:r>
          </a:p>
          <a:p>
            <a:pPr lvl="1"/>
            <a:endParaRPr lang="en-GB" sz="11200" dirty="0" smtClean="0"/>
          </a:p>
          <a:p>
            <a:pPr lvl="1"/>
            <a:r>
              <a:rPr lang="en-GB" sz="11200" dirty="0" smtClean="0"/>
              <a:t>Temporary division of Vietnam in to North and South – a “</a:t>
            </a:r>
            <a:r>
              <a:rPr lang="en-GB" sz="11200" i="1" dirty="0" smtClean="0"/>
              <a:t>provisional military demarcation line</a:t>
            </a:r>
            <a:r>
              <a:rPr lang="en-GB" sz="11200" dirty="0" smtClean="0"/>
              <a:t>”</a:t>
            </a:r>
          </a:p>
          <a:p>
            <a:pPr lvl="1"/>
            <a:endParaRPr lang="en-GB" sz="11200" dirty="0" smtClean="0"/>
          </a:p>
          <a:p>
            <a:pPr lvl="1"/>
            <a:r>
              <a:rPr lang="en-GB" sz="11200" dirty="0" smtClean="0"/>
              <a:t>Unification of North and South to take place after </a:t>
            </a:r>
          </a:p>
          <a:p>
            <a:pPr lvl="1">
              <a:buNone/>
            </a:pPr>
            <a:r>
              <a:rPr lang="en-GB" sz="11200" dirty="0" smtClean="0"/>
              <a:t>	internationally supervised free elections in July 1956.</a:t>
            </a:r>
          </a:p>
          <a:p>
            <a:pPr lvl="1">
              <a:buNone/>
            </a:pPr>
            <a:endParaRPr lang="en-GB" sz="11200" dirty="0" smtClean="0"/>
          </a:p>
          <a:p>
            <a:pPr lvl="1"/>
            <a:r>
              <a:rPr lang="en-GB" sz="11200" dirty="0" smtClean="0"/>
              <a:t>Accords signed by Vietnam, Cambodia, Laos, China, France, the UK.  The USA “noted” it but did not sign it.</a:t>
            </a:r>
          </a:p>
          <a:p>
            <a:endParaRPr lang="en-GB" sz="3000" dirty="0" smtClean="0"/>
          </a:p>
          <a:p>
            <a:pPr>
              <a:buNone/>
            </a:pPr>
            <a:r>
              <a:rPr lang="en-GB" sz="3000" dirty="0" smtClean="0"/>
              <a:t>	</a:t>
            </a:r>
            <a:endParaRPr lang="en-GB" sz="3000" dirty="0" smtClean="0">
              <a:solidFill>
                <a:schemeClr val="tx2"/>
              </a:solidFill>
            </a:endParaRPr>
          </a:p>
        </p:txBody>
      </p:sp>
      <p:sp>
        <p:nvSpPr>
          <p:cNvPr id="3" name="Title 2"/>
          <p:cNvSpPr>
            <a:spLocks noGrp="1"/>
          </p:cNvSpPr>
          <p:nvPr>
            <p:ph type="title"/>
          </p:nvPr>
        </p:nvSpPr>
        <p:spPr/>
        <p:txBody>
          <a:bodyPr/>
          <a:lstStyle/>
          <a:p>
            <a:pPr algn="ctr"/>
            <a:r>
              <a:rPr lang="en-GB" dirty="0" smtClean="0"/>
              <a:t>1954 - The Geneva Accords</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GB" sz="2800" dirty="0" smtClean="0">
              <a:solidFill>
                <a:schemeClr val="tx2"/>
              </a:solidFill>
            </a:endParaRPr>
          </a:p>
          <a:p>
            <a:pPr>
              <a:buNone/>
            </a:pPr>
            <a:endParaRPr lang="en-GB" sz="2800" dirty="0" smtClean="0">
              <a:solidFill>
                <a:schemeClr val="tx2"/>
              </a:solidFill>
            </a:endParaRPr>
          </a:p>
          <a:p>
            <a:pPr>
              <a:buNone/>
            </a:pPr>
            <a:r>
              <a:rPr lang="en-GB" sz="2800" dirty="0" smtClean="0">
                <a:solidFill>
                  <a:schemeClr val="tx2"/>
                </a:solidFill>
              </a:rPr>
              <a:t>     “</a:t>
            </a:r>
            <a:r>
              <a:rPr lang="en-GB" sz="3200" i="1" dirty="0" smtClean="0">
                <a:solidFill>
                  <a:schemeClr val="tx2"/>
                </a:solidFill>
              </a:rPr>
              <a:t>It was generally conceded that had an election been held, Ho Chi Minh would have been elected Premier</a:t>
            </a:r>
            <a:r>
              <a:rPr lang="en-GB" sz="3200" dirty="0" smtClean="0">
                <a:solidFill>
                  <a:schemeClr val="tx2"/>
                </a:solidFill>
              </a:rPr>
              <a:t>.”</a:t>
            </a:r>
          </a:p>
          <a:p>
            <a:pPr>
              <a:buNone/>
            </a:pPr>
            <a:r>
              <a:rPr lang="en-GB" sz="3200" dirty="0" smtClean="0">
                <a:solidFill>
                  <a:schemeClr val="tx2"/>
                </a:solidFill>
              </a:rPr>
              <a:t>		President Dwight D. Eisenhower</a:t>
            </a:r>
          </a:p>
          <a:p>
            <a:endParaRPr lang="en-GB" dirty="0"/>
          </a:p>
        </p:txBody>
      </p:sp>
      <p:sp>
        <p:nvSpPr>
          <p:cNvPr id="3" name="Title 2"/>
          <p:cNvSpPr>
            <a:spLocks noGrp="1"/>
          </p:cNvSpPr>
          <p:nvPr>
            <p:ph type="title"/>
          </p:nvPr>
        </p:nvSpPr>
        <p:spPr/>
        <p:txBody>
          <a:bodyPr>
            <a:normAutofit fontScale="90000"/>
          </a:bodyPr>
          <a:lstStyle/>
          <a:p>
            <a:r>
              <a:rPr lang="en-GB" dirty="0" smtClean="0"/>
              <a:t>1956 - The cancelled election</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GB" dirty="0" smtClean="0"/>
          </a:p>
          <a:p>
            <a:r>
              <a:rPr lang="en-GB" sz="3200" dirty="0" smtClean="0">
                <a:solidFill>
                  <a:schemeClr val="tx2"/>
                </a:solidFill>
              </a:rPr>
              <a:t>Prime Minister - Ngo Dinh Diem</a:t>
            </a:r>
          </a:p>
          <a:p>
            <a:pPr>
              <a:buNone/>
            </a:pPr>
            <a:endParaRPr lang="en-GB" sz="3200" dirty="0" smtClean="0">
              <a:solidFill>
                <a:schemeClr val="tx2"/>
              </a:solidFill>
            </a:endParaRPr>
          </a:p>
          <a:p>
            <a:r>
              <a:rPr lang="en-GB" sz="3200" dirty="0" smtClean="0">
                <a:solidFill>
                  <a:schemeClr val="tx2"/>
                </a:solidFill>
              </a:rPr>
              <a:t>Corruption and nepotism – brother Ngo Dinh Nhu and his wife “Madame Nhu”</a:t>
            </a:r>
          </a:p>
          <a:p>
            <a:pPr>
              <a:buNone/>
            </a:pPr>
            <a:endParaRPr lang="en-GB" sz="3200" dirty="0" smtClean="0">
              <a:solidFill>
                <a:schemeClr val="tx2"/>
              </a:solidFill>
            </a:endParaRPr>
          </a:p>
          <a:p>
            <a:r>
              <a:rPr lang="en-GB" sz="3200" dirty="0" smtClean="0">
                <a:solidFill>
                  <a:schemeClr val="tx2"/>
                </a:solidFill>
              </a:rPr>
              <a:t>1955 South Vietnam elections – rigged elections in which Diem won 98% of the vote.  </a:t>
            </a:r>
          </a:p>
          <a:p>
            <a:pPr>
              <a:buNone/>
            </a:pPr>
            <a:endParaRPr lang="en-GB" dirty="0"/>
          </a:p>
        </p:txBody>
      </p:sp>
      <p:sp>
        <p:nvSpPr>
          <p:cNvPr id="3" name="Title 2"/>
          <p:cNvSpPr>
            <a:spLocks noGrp="1"/>
          </p:cNvSpPr>
          <p:nvPr>
            <p:ph type="title"/>
          </p:nvPr>
        </p:nvSpPr>
        <p:spPr/>
        <p:txBody>
          <a:bodyPr/>
          <a:lstStyle/>
          <a:p>
            <a:pPr algn="ctr"/>
            <a:r>
              <a:rPr lang="en-GB" dirty="0" smtClean="0"/>
              <a:t>South Vietnam</a:t>
            </a:r>
            <a:endParaRPr lang="en-GB"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2831</TotalTime>
  <Words>1188</Words>
  <Application>Microsoft Macintosh PowerPoint</Application>
  <PresentationFormat>On-screen Show (4:3)</PresentationFormat>
  <Paragraphs>231</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Paper</vt:lpstr>
      <vt:lpstr>The Vietnam War</vt:lpstr>
      <vt:lpstr>“French Indo-China”</vt:lpstr>
      <vt:lpstr>First Indo-China War: 1945-54</vt:lpstr>
      <vt:lpstr>The Domino Theory</vt:lpstr>
      <vt:lpstr>1954: Dien Bien Phu</vt:lpstr>
      <vt:lpstr>1954 Geneva Accords</vt:lpstr>
      <vt:lpstr>1954 - The Geneva Accords</vt:lpstr>
      <vt:lpstr>1956 - The cancelled election</vt:lpstr>
      <vt:lpstr>South Vietnam</vt:lpstr>
      <vt:lpstr>South Vietnam</vt:lpstr>
      <vt:lpstr>Opposition to Diem</vt:lpstr>
      <vt:lpstr>Kennedy sends “Advisors”</vt:lpstr>
      <vt:lpstr>“Strategic Hamlets”</vt:lpstr>
      <vt:lpstr>Did Kennedy plan Withdrawal?</vt:lpstr>
      <vt:lpstr>Gulf Of Tonkin Incident</vt:lpstr>
      <vt:lpstr>Operation Plan 34-Alpha</vt:lpstr>
      <vt:lpstr>Gulf of Tonkin Resolution</vt:lpstr>
      <vt:lpstr>U.S starts bombing Vietnam </vt:lpstr>
      <vt:lpstr>Invasion of U.S combat troops</vt:lpstr>
      <vt:lpstr>The Vietnamese forces</vt:lpstr>
      <vt:lpstr>Napalm</vt:lpstr>
      <vt:lpstr>     “Herbicidal Warfare Programme” Agent Orange </vt:lpstr>
      <vt:lpstr>Agent Orange</vt:lpstr>
      <vt:lpstr>Agent Orange</vt:lpstr>
      <vt:lpstr>The Phoenix Programme</vt:lpstr>
      <vt:lpstr>The Phoenix Programme</vt:lpstr>
      <vt:lpstr>The Phoenix Programme</vt:lpstr>
      <vt:lpstr>The Tet Offensive</vt:lpstr>
      <vt:lpstr>Results of Tet Offensive</vt:lpstr>
      <vt:lpstr>US Army begins to collapse</vt:lpstr>
      <vt:lpstr>My Lai</vt:lpstr>
      <vt:lpstr>My Lai</vt:lpstr>
      <vt:lpstr>U.S Domestic opposition to war</vt:lpstr>
      <vt:lpstr>U.S political fall-out</vt:lpstr>
      <vt:lpstr>The 1968 Democratic Party Chicago Convention</vt:lpstr>
      <vt:lpstr>The Chicago Eight</vt:lpstr>
      <vt:lpstr>1968–75 - Nixon and Kissinger</vt:lpstr>
      <vt:lpstr>1970 - Kent State</vt:lpstr>
      <vt:lpstr>1970 - 1975</vt:lpstr>
      <vt:lpstr>1975</vt:lpstr>
      <vt:lpstr>1975</vt:lpstr>
      <vt:lpstr>1975</vt:lpstr>
      <vt:lpstr>The death toll</vt:lpstr>
      <vt:lpstr>Re-writing history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Vietnam War</dc:title>
  <dc:creator>super</dc:creator>
  <cp:lastModifiedBy>Ali Ghanimi</cp:lastModifiedBy>
  <cp:revision>162</cp:revision>
  <dcterms:created xsi:type="dcterms:W3CDTF">2010-01-11T16:47:38Z</dcterms:created>
  <dcterms:modified xsi:type="dcterms:W3CDTF">2014-05-31T22:38:36Z</dcterms:modified>
</cp:coreProperties>
</file>