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5" r:id="rId3"/>
    <p:sldId id="301" r:id="rId4"/>
    <p:sldId id="302" r:id="rId5"/>
    <p:sldId id="303" r:id="rId6"/>
    <p:sldId id="306" r:id="rId7"/>
    <p:sldId id="284" r:id="rId8"/>
    <p:sldId id="291" r:id="rId9"/>
    <p:sldId id="269" r:id="rId10"/>
    <p:sldId id="290" r:id="rId11"/>
    <p:sldId id="294" r:id="rId12"/>
    <p:sldId id="295" r:id="rId13"/>
    <p:sldId id="299" r:id="rId14"/>
    <p:sldId id="307" r:id="rId15"/>
    <p:sldId id="308" r:id="rId16"/>
    <p:sldId id="309" r:id="rId17"/>
    <p:sldId id="292" r:id="rId18"/>
    <p:sldId id="310" r:id="rId19"/>
    <p:sldId id="293" r:id="rId20"/>
    <p:sldId id="280" r:id="rId21"/>
    <p:sldId id="281" r:id="rId2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661" autoAdjust="0"/>
  </p:normalViewPr>
  <p:slideViewPr>
    <p:cSldViewPr>
      <p:cViewPr varScale="1">
        <p:scale>
          <a:sx n="70" d="100"/>
          <a:sy n="70" d="100"/>
        </p:scale>
        <p:origin x="-165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40E6F5BF-2612-42BC-874A-89FF8393639E}" type="datetimeFigureOut">
              <a:rPr lang="en-US"/>
              <a:pPr>
                <a:defRPr/>
              </a:pPr>
              <a:t>31/05/2014</a:t>
            </a:fld>
            <a:endParaRPr lang="en-GB" dirty="0"/>
          </a:p>
        </p:txBody>
      </p:sp>
      <p:sp>
        <p:nvSpPr>
          <p:cNvPr id="8" name="Slide Number Placeholder 15"/>
          <p:cNvSpPr>
            <a:spLocks noGrp="1"/>
          </p:cNvSpPr>
          <p:nvPr>
            <p:ph type="sldNum" sz="quarter" idx="11"/>
          </p:nvPr>
        </p:nvSpPr>
        <p:spPr/>
        <p:txBody>
          <a:bodyPr/>
          <a:lstStyle>
            <a:lvl1pPr>
              <a:defRPr/>
            </a:lvl1pPr>
          </a:lstStyle>
          <a:p>
            <a:pPr>
              <a:defRPr/>
            </a:pPr>
            <a:fld id="{45D3CF9D-2EBF-461B-A30B-04D18391A71D}" type="slidenum">
              <a:rPr lang="en-GB"/>
              <a:pPr>
                <a:defRPr/>
              </a:pPr>
              <a:t>‹#›</a:t>
            </a:fld>
            <a:endParaRPr lang="en-GB" dirty="0"/>
          </a:p>
        </p:txBody>
      </p:sp>
      <p:sp>
        <p:nvSpPr>
          <p:cNvPr id="10" name="Footer Placeholder 16"/>
          <p:cNvSpPr>
            <a:spLocks noGrp="1"/>
          </p:cNvSpPr>
          <p:nvPr>
            <p:ph type="ftr" sz="quarter" idx="12"/>
          </p:nvPr>
        </p:nvSpPr>
        <p:spPr/>
        <p:txBody>
          <a:bodyPr/>
          <a:lstStyle>
            <a:lvl1pPr>
              <a:defRPr/>
            </a:lvl1pPr>
          </a:lstStyle>
          <a:p>
            <a:pPr>
              <a:defRPr/>
            </a:pP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F00E718-F8E9-4451-8670-C584700257D7}" type="datetimeFigureOut">
              <a:rPr lang="en-US"/>
              <a:pPr>
                <a:defRPr/>
              </a:pPr>
              <a:t>31/05/2014</a:t>
            </a:fld>
            <a:endParaRPr lang="en-GB" dirty="0"/>
          </a:p>
        </p:txBody>
      </p:sp>
      <p:sp>
        <p:nvSpPr>
          <p:cNvPr id="5" name="Footer Placeholder 9"/>
          <p:cNvSpPr>
            <a:spLocks noGrp="1"/>
          </p:cNvSpPr>
          <p:nvPr>
            <p:ph type="ftr" sz="quarter" idx="11"/>
          </p:nvPr>
        </p:nvSpPr>
        <p:spPr/>
        <p:txBody>
          <a:bodyPr/>
          <a:lstStyle>
            <a:lvl1pPr>
              <a:defRPr/>
            </a:lvl1pPr>
          </a:lstStyle>
          <a:p>
            <a:pPr>
              <a:defRPr/>
            </a:pPr>
            <a:endParaRPr lang="en-GB" dirty="0"/>
          </a:p>
        </p:txBody>
      </p:sp>
      <p:sp>
        <p:nvSpPr>
          <p:cNvPr id="6" name="Slide Number Placeholder 21"/>
          <p:cNvSpPr>
            <a:spLocks noGrp="1"/>
          </p:cNvSpPr>
          <p:nvPr>
            <p:ph type="sldNum" sz="quarter" idx="12"/>
          </p:nvPr>
        </p:nvSpPr>
        <p:spPr/>
        <p:txBody>
          <a:bodyPr/>
          <a:lstStyle>
            <a:lvl1pPr>
              <a:defRPr/>
            </a:lvl1pPr>
          </a:lstStyle>
          <a:p>
            <a:pPr>
              <a:defRPr/>
            </a:pPr>
            <a:fld id="{DDECC797-DA55-484D-B863-68808DBA6FB0}"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65F16E4-ACF4-4395-983C-AEF34AAD469D}" type="datetimeFigureOut">
              <a:rPr lang="en-US"/>
              <a:pPr>
                <a:defRPr/>
              </a:pPr>
              <a:t>31/05/2014</a:t>
            </a:fld>
            <a:endParaRPr lang="en-GB" dirty="0"/>
          </a:p>
        </p:txBody>
      </p:sp>
      <p:sp>
        <p:nvSpPr>
          <p:cNvPr id="5" name="Footer Placeholder 9"/>
          <p:cNvSpPr>
            <a:spLocks noGrp="1"/>
          </p:cNvSpPr>
          <p:nvPr>
            <p:ph type="ftr" sz="quarter" idx="11"/>
          </p:nvPr>
        </p:nvSpPr>
        <p:spPr/>
        <p:txBody>
          <a:bodyPr/>
          <a:lstStyle>
            <a:lvl1pPr>
              <a:defRPr/>
            </a:lvl1pPr>
          </a:lstStyle>
          <a:p>
            <a:pPr>
              <a:defRPr/>
            </a:pPr>
            <a:endParaRPr lang="en-GB" dirty="0"/>
          </a:p>
        </p:txBody>
      </p:sp>
      <p:sp>
        <p:nvSpPr>
          <p:cNvPr id="6" name="Slide Number Placeholder 21"/>
          <p:cNvSpPr>
            <a:spLocks noGrp="1"/>
          </p:cNvSpPr>
          <p:nvPr>
            <p:ph type="sldNum" sz="quarter" idx="12"/>
          </p:nvPr>
        </p:nvSpPr>
        <p:spPr/>
        <p:txBody>
          <a:bodyPr/>
          <a:lstStyle>
            <a:lvl1pPr>
              <a:defRPr/>
            </a:lvl1pPr>
          </a:lstStyle>
          <a:p>
            <a:pPr>
              <a:defRPr/>
            </a:pPr>
            <a:fld id="{07854E55-01A0-4144-A771-3616FF6A75D4}"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F436DC8F-FAC2-410C-85B2-E4498F86665C}" type="datetimeFigureOut">
              <a:rPr lang="en-US"/>
              <a:pPr>
                <a:defRPr/>
              </a:pPr>
              <a:t>31/05/2014</a:t>
            </a:fld>
            <a:endParaRPr lang="en-GB" dirty="0"/>
          </a:p>
        </p:txBody>
      </p:sp>
      <p:sp>
        <p:nvSpPr>
          <p:cNvPr id="5" name="Footer Placeholder 9"/>
          <p:cNvSpPr>
            <a:spLocks noGrp="1"/>
          </p:cNvSpPr>
          <p:nvPr>
            <p:ph type="ftr" sz="quarter" idx="11"/>
          </p:nvPr>
        </p:nvSpPr>
        <p:spPr/>
        <p:txBody>
          <a:bodyPr/>
          <a:lstStyle>
            <a:lvl1pPr>
              <a:defRPr/>
            </a:lvl1pPr>
          </a:lstStyle>
          <a:p>
            <a:pPr>
              <a:defRPr/>
            </a:pPr>
            <a:endParaRPr lang="en-GB" dirty="0"/>
          </a:p>
        </p:txBody>
      </p:sp>
      <p:sp>
        <p:nvSpPr>
          <p:cNvPr id="6" name="Slide Number Placeholder 21"/>
          <p:cNvSpPr>
            <a:spLocks noGrp="1"/>
          </p:cNvSpPr>
          <p:nvPr>
            <p:ph type="sldNum" sz="quarter" idx="12"/>
          </p:nvPr>
        </p:nvSpPr>
        <p:spPr/>
        <p:txBody>
          <a:bodyPr/>
          <a:lstStyle>
            <a:lvl1pPr>
              <a:defRPr/>
            </a:lvl1pPr>
          </a:lstStyle>
          <a:p>
            <a:pPr>
              <a:defRPr/>
            </a:pPr>
            <a:fld id="{088DD105-7693-4B49-BA2A-BCDB839B57F3}"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8688D0-63CE-4379-B551-82A4F541F28B}" type="datetimeFigureOut">
              <a:rPr lang="en-US"/>
              <a:pPr>
                <a:defRPr/>
              </a:pPr>
              <a:t>31/05/2014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4EF94E3A-08A6-4B3E-930A-8B2E11AFA83E}"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BE52A8CC-2D3A-4C58-98BC-EF13E104BF9A}" type="datetimeFigureOut">
              <a:rPr lang="en-US"/>
              <a:pPr>
                <a:defRPr/>
              </a:pPr>
              <a:t>31/05/2014</a:t>
            </a:fld>
            <a:endParaRPr lang="en-GB" dirty="0"/>
          </a:p>
        </p:txBody>
      </p:sp>
      <p:sp>
        <p:nvSpPr>
          <p:cNvPr id="6" name="Footer Placeholder 9"/>
          <p:cNvSpPr>
            <a:spLocks noGrp="1"/>
          </p:cNvSpPr>
          <p:nvPr>
            <p:ph type="ftr" sz="quarter" idx="11"/>
          </p:nvPr>
        </p:nvSpPr>
        <p:spPr/>
        <p:txBody>
          <a:bodyPr/>
          <a:lstStyle>
            <a:lvl1pPr>
              <a:defRPr/>
            </a:lvl1pPr>
          </a:lstStyle>
          <a:p>
            <a:pPr>
              <a:defRPr/>
            </a:pPr>
            <a:endParaRPr lang="en-GB" dirty="0"/>
          </a:p>
        </p:txBody>
      </p:sp>
      <p:sp>
        <p:nvSpPr>
          <p:cNvPr id="7" name="Slide Number Placeholder 21"/>
          <p:cNvSpPr>
            <a:spLocks noGrp="1"/>
          </p:cNvSpPr>
          <p:nvPr>
            <p:ph type="sldNum" sz="quarter" idx="12"/>
          </p:nvPr>
        </p:nvSpPr>
        <p:spPr/>
        <p:txBody>
          <a:bodyPr/>
          <a:lstStyle>
            <a:lvl1pPr>
              <a:defRPr/>
            </a:lvl1pPr>
          </a:lstStyle>
          <a:p>
            <a:pPr>
              <a:defRPr/>
            </a:pPr>
            <a:fld id="{95809DFC-EFC1-450D-B335-6CADEBB53F9C}"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472A9F5B-CA1E-427B-AF0C-91F36843AA09}" type="slidenum">
              <a:rPr lang="en-GB"/>
              <a:pPr>
                <a:defRPr/>
              </a:pPr>
              <a:t>‹#›</a:t>
            </a:fld>
            <a:endParaRPr lang="en-GB" dirty="0"/>
          </a:p>
        </p:txBody>
      </p:sp>
      <p:sp>
        <p:nvSpPr>
          <p:cNvPr id="10" name="Footer Placeholder 7"/>
          <p:cNvSpPr>
            <a:spLocks noGrp="1"/>
          </p:cNvSpPr>
          <p:nvPr>
            <p:ph type="ftr" sz="quarter" idx="11"/>
          </p:nvPr>
        </p:nvSpPr>
        <p:spPr/>
        <p:txBody>
          <a:bodyPr/>
          <a:lstStyle>
            <a:lvl1pPr>
              <a:defRPr/>
            </a:lvl1pPr>
          </a:lstStyle>
          <a:p>
            <a:pPr>
              <a:defRPr/>
            </a:pPr>
            <a:endParaRPr lang="en-GB" dirty="0"/>
          </a:p>
        </p:txBody>
      </p:sp>
      <p:sp>
        <p:nvSpPr>
          <p:cNvPr id="11" name="Date Placeholder 6"/>
          <p:cNvSpPr>
            <a:spLocks noGrp="1"/>
          </p:cNvSpPr>
          <p:nvPr>
            <p:ph type="dt" sz="half" idx="12"/>
          </p:nvPr>
        </p:nvSpPr>
        <p:spPr/>
        <p:txBody>
          <a:bodyPr/>
          <a:lstStyle>
            <a:lvl1pPr>
              <a:defRPr/>
            </a:lvl1pPr>
          </a:lstStyle>
          <a:p>
            <a:pPr>
              <a:defRPr/>
            </a:pPr>
            <a:fld id="{5DC61DD0-FA49-4483-829A-BA01706D0405}" type="datetimeFigureOut">
              <a:rPr lang="en-US"/>
              <a:pPr>
                <a:defRPr/>
              </a:pPr>
              <a:t>31/05/2014</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1304657C-BF6D-4F46-940C-69AB8A62A4C0}" type="datetimeFigureOut">
              <a:rPr lang="en-US"/>
              <a:pPr>
                <a:defRPr/>
              </a:pPr>
              <a:t>31/05/2014</a:t>
            </a:fld>
            <a:endParaRPr lang="en-GB" dirty="0"/>
          </a:p>
        </p:txBody>
      </p:sp>
      <p:sp>
        <p:nvSpPr>
          <p:cNvPr id="4" name="Footer Placeholder 9"/>
          <p:cNvSpPr>
            <a:spLocks noGrp="1"/>
          </p:cNvSpPr>
          <p:nvPr>
            <p:ph type="ftr" sz="quarter" idx="11"/>
          </p:nvPr>
        </p:nvSpPr>
        <p:spPr/>
        <p:txBody>
          <a:bodyPr/>
          <a:lstStyle>
            <a:lvl1pPr>
              <a:defRPr/>
            </a:lvl1pPr>
          </a:lstStyle>
          <a:p>
            <a:pPr>
              <a:defRPr/>
            </a:pPr>
            <a:endParaRPr lang="en-GB" dirty="0"/>
          </a:p>
        </p:txBody>
      </p:sp>
      <p:sp>
        <p:nvSpPr>
          <p:cNvPr id="5" name="Slide Number Placeholder 21"/>
          <p:cNvSpPr>
            <a:spLocks noGrp="1"/>
          </p:cNvSpPr>
          <p:nvPr>
            <p:ph type="sldNum" sz="quarter" idx="12"/>
          </p:nvPr>
        </p:nvSpPr>
        <p:spPr/>
        <p:txBody>
          <a:bodyPr/>
          <a:lstStyle>
            <a:lvl1pPr>
              <a:defRPr/>
            </a:lvl1pPr>
          </a:lstStyle>
          <a:p>
            <a:pPr>
              <a:defRPr/>
            </a:pPr>
            <a:fld id="{6866DDB8-E302-4CD3-97DC-6631CACF0D54}"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49A987A1-8918-4500-87D2-11738B681FB3}" type="datetimeFigureOut">
              <a:rPr lang="en-US"/>
              <a:pPr>
                <a:defRPr/>
              </a:pPr>
              <a:t>31/05/2014</a:t>
            </a:fld>
            <a:endParaRPr lang="en-GB" dirty="0"/>
          </a:p>
        </p:txBody>
      </p:sp>
      <p:sp>
        <p:nvSpPr>
          <p:cNvPr id="3" name="Footer Placeholder 9"/>
          <p:cNvSpPr>
            <a:spLocks noGrp="1"/>
          </p:cNvSpPr>
          <p:nvPr>
            <p:ph type="ftr" sz="quarter" idx="11"/>
          </p:nvPr>
        </p:nvSpPr>
        <p:spPr/>
        <p:txBody>
          <a:bodyPr/>
          <a:lstStyle>
            <a:lvl1pPr>
              <a:defRPr/>
            </a:lvl1pPr>
          </a:lstStyle>
          <a:p>
            <a:pPr>
              <a:defRPr/>
            </a:pPr>
            <a:endParaRPr lang="en-GB" dirty="0"/>
          </a:p>
        </p:txBody>
      </p:sp>
      <p:sp>
        <p:nvSpPr>
          <p:cNvPr id="4" name="Slide Number Placeholder 21"/>
          <p:cNvSpPr>
            <a:spLocks noGrp="1"/>
          </p:cNvSpPr>
          <p:nvPr>
            <p:ph type="sldNum" sz="quarter" idx="12"/>
          </p:nvPr>
        </p:nvSpPr>
        <p:spPr/>
        <p:txBody>
          <a:bodyPr/>
          <a:lstStyle>
            <a:lvl1pPr>
              <a:defRPr/>
            </a:lvl1pPr>
          </a:lstStyle>
          <a:p>
            <a:pPr>
              <a:defRPr/>
            </a:pPr>
            <a:fld id="{2857F42E-2861-4EE0-A9CC-E0482E19ACA8}"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fld id="{21D5255E-3D82-4CF8-9123-0BDBD533D6A3}" type="datetimeFigureOut">
              <a:rPr lang="en-US"/>
              <a:pPr>
                <a:defRPr/>
              </a:pPr>
              <a:t>31/05/2014</a:t>
            </a:fld>
            <a:endParaRPr lang="en-GB" dirty="0"/>
          </a:p>
        </p:txBody>
      </p:sp>
      <p:sp>
        <p:nvSpPr>
          <p:cNvPr id="6" name="Footer Placeholder 9"/>
          <p:cNvSpPr>
            <a:spLocks noGrp="1"/>
          </p:cNvSpPr>
          <p:nvPr>
            <p:ph type="ftr" sz="quarter" idx="11"/>
          </p:nvPr>
        </p:nvSpPr>
        <p:spPr/>
        <p:txBody>
          <a:bodyPr/>
          <a:lstStyle>
            <a:lvl1pPr>
              <a:defRPr/>
            </a:lvl1pPr>
          </a:lstStyle>
          <a:p>
            <a:pPr>
              <a:defRPr/>
            </a:pPr>
            <a:endParaRPr lang="en-GB" dirty="0"/>
          </a:p>
        </p:txBody>
      </p:sp>
      <p:sp>
        <p:nvSpPr>
          <p:cNvPr id="7" name="Slide Number Placeholder 21"/>
          <p:cNvSpPr>
            <a:spLocks noGrp="1"/>
          </p:cNvSpPr>
          <p:nvPr>
            <p:ph type="sldNum" sz="quarter" idx="12"/>
          </p:nvPr>
        </p:nvSpPr>
        <p:spPr/>
        <p:txBody>
          <a:bodyPr/>
          <a:lstStyle>
            <a:lvl1pPr>
              <a:defRPr/>
            </a:lvl1pPr>
          </a:lstStyle>
          <a:p>
            <a:pPr>
              <a:defRPr/>
            </a:pPr>
            <a:fld id="{93C7A163-6171-427B-A623-B5E7220A4B87}"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8DFE5C55-83EC-45A5-B293-1AFFA9AE2745}" type="datetimeFigureOut">
              <a:rPr lang="en-US"/>
              <a:pPr>
                <a:defRPr/>
              </a:pPr>
              <a:t>31/05/2014</a:t>
            </a:fld>
            <a:endParaRPr lang="en-GB" dirty="0"/>
          </a:p>
        </p:txBody>
      </p:sp>
      <p:sp>
        <p:nvSpPr>
          <p:cNvPr id="6" name="Footer Placeholder 9"/>
          <p:cNvSpPr>
            <a:spLocks noGrp="1"/>
          </p:cNvSpPr>
          <p:nvPr>
            <p:ph type="ftr" sz="quarter" idx="11"/>
          </p:nvPr>
        </p:nvSpPr>
        <p:spPr/>
        <p:txBody>
          <a:bodyPr/>
          <a:lstStyle>
            <a:lvl1pPr>
              <a:defRPr/>
            </a:lvl1pPr>
          </a:lstStyle>
          <a:p>
            <a:pPr>
              <a:defRPr/>
            </a:pPr>
            <a:endParaRPr lang="en-GB" dirty="0"/>
          </a:p>
        </p:txBody>
      </p:sp>
      <p:sp>
        <p:nvSpPr>
          <p:cNvPr id="7" name="Slide Number Placeholder 21"/>
          <p:cNvSpPr>
            <a:spLocks noGrp="1"/>
          </p:cNvSpPr>
          <p:nvPr>
            <p:ph type="sldNum" sz="quarter" idx="12"/>
          </p:nvPr>
        </p:nvSpPr>
        <p:spPr/>
        <p:txBody>
          <a:bodyPr/>
          <a:lstStyle>
            <a:lvl1pPr>
              <a:defRPr/>
            </a:lvl1pPr>
          </a:lstStyle>
          <a:p>
            <a:pPr>
              <a:defRPr/>
            </a:pPr>
            <a:fld id="{2A7BA555-6620-47BA-BC42-E4AE249FC11C}"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fld id="{CF4EF81F-4926-44C6-AE4F-D9DFB1D00589}" type="datetimeFigureOut">
              <a:rPr lang="en-US"/>
              <a:pPr>
                <a:defRPr/>
              </a:pPr>
              <a:t>31/05/2014</a:t>
            </a:fld>
            <a:endParaRPr lang="en-GB" dirty="0"/>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GB" dirty="0"/>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cs typeface="+mn-cs"/>
              </a:defRPr>
            </a:lvl1pPr>
          </a:lstStyle>
          <a:p>
            <a:pPr>
              <a:defRPr/>
            </a:pPr>
            <a:fld id="{5C9E384A-FBF4-49DE-8A9B-16D200607E18}" type="slidenum">
              <a:rPr lang="en-GB"/>
              <a:pPr>
                <a:defRPr/>
              </a:pPr>
              <a:t>‹#›</a:t>
            </a:fld>
            <a:endParaRPr lang="en-GB"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41" r:id="rId1"/>
    <p:sldLayoutId id="2147483733" r:id="rId2"/>
    <p:sldLayoutId id="2147483742" r:id="rId3"/>
    <p:sldLayoutId id="2147483734" r:id="rId4"/>
    <p:sldLayoutId id="2147483743" r:id="rId5"/>
    <p:sldLayoutId id="2147483735" r:id="rId6"/>
    <p:sldLayoutId id="2147483736" r:id="rId7"/>
    <p:sldLayoutId id="2147483737" r:id="rId8"/>
    <p:sldLayoutId id="2147483738" r:id="rId9"/>
    <p:sldLayoutId id="2147483739" r:id="rId10"/>
    <p:sldLayoutId id="2147483740" r:id="rId11"/>
  </p:sldLayoutIdLst>
  <p:txStyles>
    <p:titleStyle>
      <a:lvl1pPr algn="l" rtl="0" eaLnBrk="1" fontAlgn="base" hangingPunct="1">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1" fontAlgn="base" hangingPunct="1">
        <a:spcBef>
          <a:spcPct val="0"/>
        </a:spcBef>
        <a:spcAft>
          <a:spcPct val="0"/>
        </a:spcAft>
        <a:defRPr sz="4200">
          <a:solidFill>
            <a:srgbClr val="F9F9F9"/>
          </a:solidFill>
          <a:latin typeface="Constantia" pitchFamily="18" charset="0"/>
        </a:defRPr>
      </a:lvl2pPr>
      <a:lvl3pPr algn="l" rtl="0" eaLnBrk="1" fontAlgn="base" hangingPunct="1">
        <a:spcBef>
          <a:spcPct val="0"/>
        </a:spcBef>
        <a:spcAft>
          <a:spcPct val="0"/>
        </a:spcAft>
        <a:defRPr sz="4200">
          <a:solidFill>
            <a:srgbClr val="F9F9F9"/>
          </a:solidFill>
          <a:latin typeface="Constantia" pitchFamily="18" charset="0"/>
        </a:defRPr>
      </a:lvl3pPr>
      <a:lvl4pPr algn="l" rtl="0" eaLnBrk="1" fontAlgn="base" hangingPunct="1">
        <a:spcBef>
          <a:spcPct val="0"/>
        </a:spcBef>
        <a:spcAft>
          <a:spcPct val="0"/>
        </a:spcAft>
        <a:defRPr sz="4200">
          <a:solidFill>
            <a:srgbClr val="F9F9F9"/>
          </a:solidFill>
          <a:latin typeface="Constantia" pitchFamily="18" charset="0"/>
        </a:defRPr>
      </a:lvl4pPr>
      <a:lvl5pPr algn="l" rtl="0" eaLnBrk="1" fontAlgn="base" hangingPunct="1">
        <a:spcBef>
          <a:spcPct val="0"/>
        </a:spcBef>
        <a:spcAft>
          <a:spcPct val="0"/>
        </a:spcAft>
        <a:defRPr sz="4200">
          <a:solidFill>
            <a:srgbClr val="F9F9F9"/>
          </a:solidFill>
          <a:latin typeface="Constantia" pitchFamily="18" charset="0"/>
        </a:defRPr>
      </a:lvl5pPr>
      <a:lvl6pPr marL="457200" algn="l" rtl="0" eaLnBrk="1" fontAlgn="base" hangingPunct="1">
        <a:spcBef>
          <a:spcPct val="0"/>
        </a:spcBef>
        <a:spcAft>
          <a:spcPct val="0"/>
        </a:spcAft>
        <a:defRPr sz="4200">
          <a:solidFill>
            <a:srgbClr val="F9F9F9"/>
          </a:solidFill>
          <a:latin typeface="Constantia" pitchFamily="18" charset="0"/>
        </a:defRPr>
      </a:lvl6pPr>
      <a:lvl7pPr marL="914400" algn="l" rtl="0" eaLnBrk="1" fontAlgn="base" hangingPunct="1">
        <a:spcBef>
          <a:spcPct val="0"/>
        </a:spcBef>
        <a:spcAft>
          <a:spcPct val="0"/>
        </a:spcAft>
        <a:defRPr sz="4200">
          <a:solidFill>
            <a:srgbClr val="F9F9F9"/>
          </a:solidFill>
          <a:latin typeface="Constantia" pitchFamily="18" charset="0"/>
        </a:defRPr>
      </a:lvl7pPr>
      <a:lvl8pPr marL="1371600" algn="l" rtl="0" eaLnBrk="1" fontAlgn="base" hangingPunct="1">
        <a:spcBef>
          <a:spcPct val="0"/>
        </a:spcBef>
        <a:spcAft>
          <a:spcPct val="0"/>
        </a:spcAft>
        <a:defRPr sz="4200">
          <a:solidFill>
            <a:srgbClr val="F9F9F9"/>
          </a:solidFill>
          <a:latin typeface="Constantia" pitchFamily="18" charset="0"/>
        </a:defRPr>
      </a:lvl8pPr>
      <a:lvl9pPr marL="1828800" algn="l" rtl="0" eaLnBrk="1" fontAlgn="base" hangingPunct="1">
        <a:spcBef>
          <a:spcPct val="0"/>
        </a:spcBef>
        <a:spcAft>
          <a:spcPct val="0"/>
        </a:spcAft>
        <a:defRPr sz="4200">
          <a:solidFill>
            <a:srgbClr val="F9F9F9"/>
          </a:solidFill>
          <a:latin typeface="Constantia" pitchFamily="18" charset="0"/>
        </a:defRPr>
      </a:lvl9pPr>
    </p:titleStyle>
    <p:bodyStyle>
      <a:lvl1pPr marL="273050" indent="-273050" algn="l" rtl="0" eaLnBrk="1" fontAlgn="base" hangingPunct="1">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1" fontAlgn="base" hangingPunct="1">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1" fontAlgn="base" hangingPunct="1">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1" fontAlgn="base" hangingPunct="1">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1" fontAlgn="base" hangingPunct="1">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markthomasinfo.com/" TargetMode="External"/><Relationship Id="rId4" Type="http://schemas.openxmlformats.org/officeDocument/2006/relationships/hyperlink" Target="http://www.undercurrents.org/index.htm" TargetMode="External"/><Relationship Id="rId1" Type="http://schemas.openxmlformats.org/officeDocument/2006/relationships/slideLayout" Target="../slideLayouts/slideLayout2.xml"/><Relationship Id="rId2" Type="http://schemas.openxmlformats.org/officeDocument/2006/relationships/hyperlink" Target="http://www.spinwatch.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00375"/>
            <a:ext cx="8305800" cy="2857500"/>
          </a:xfrm>
        </p:spPr>
        <p:txBody>
          <a:bodyPr/>
          <a:lstStyle/>
          <a:p>
            <a:pPr eaLnBrk="1" fontAlgn="auto" hangingPunct="1">
              <a:spcAft>
                <a:spcPts val="0"/>
              </a:spcAft>
              <a:buFont typeface="Wingdings 2"/>
              <a:buNone/>
              <a:defRPr/>
            </a:pPr>
            <a:endParaRPr lang="en-GB" sz="3600" dirty="0" smtClean="0"/>
          </a:p>
          <a:p>
            <a:pPr eaLnBrk="1" fontAlgn="auto" hangingPunct="1">
              <a:spcAft>
                <a:spcPts val="0"/>
              </a:spcAft>
              <a:buFont typeface="Wingdings 2"/>
              <a:buNone/>
              <a:defRPr/>
            </a:pPr>
            <a:r>
              <a:rPr lang="en-GB" sz="3600" dirty="0" smtClean="0"/>
              <a:t>John Medhurst (johnme@pcs.org.uk)</a:t>
            </a:r>
            <a:endParaRPr lang="en-GB" sz="3600" dirty="0"/>
          </a:p>
        </p:txBody>
      </p:sp>
      <p:sp>
        <p:nvSpPr>
          <p:cNvPr id="2" name="Title 1"/>
          <p:cNvSpPr>
            <a:spLocks noGrp="1"/>
          </p:cNvSpPr>
          <p:nvPr>
            <p:ph type="ctrTitle"/>
          </p:nvPr>
        </p:nvSpPr>
        <p:spPr>
          <a:xfrm>
            <a:off x="457200" y="642918"/>
            <a:ext cx="8305800" cy="1714512"/>
          </a:xfrm>
        </p:spPr>
        <p:txBody>
          <a:bodyPr/>
          <a:lstStyle/>
          <a:p>
            <a:pPr eaLnBrk="1" fontAlgn="auto" hangingPunct="1">
              <a:spcAft>
                <a:spcPts val="0"/>
              </a:spcAft>
              <a:defRPr/>
            </a:pPr>
            <a:r>
              <a:rPr lang="en-GB" dirty="0" smtClean="0">
                <a:solidFill>
                  <a:srgbClr val="FF0000"/>
                </a:solidFill>
              </a:rPr>
              <a:t>Critical Analysis of the Media</a:t>
            </a:r>
            <a:endParaRPr lang="en-GB"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sz="2000" dirty="0" smtClean="0"/>
              <a:t>	</a:t>
            </a:r>
          </a:p>
          <a:p>
            <a:r>
              <a:rPr lang="en-GB" sz="2800" dirty="0" smtClean="0">
                <a:solidFill>
                  <a:schemeClr val="tx2"/>
                </a:solidFill>
              </a:rPr>
              <a:t>Selection of headline stories, order of discussion</a:t>
            </a:r>
          </a:p>
          <a:p>
            <a:r>
              <a:rPr lang="en-GB" sz="2800" dirty="0" smtClean="0">
                <a:solidFill>
                  <a:schemeClr val="tx2"/>
                </a:solidFill>
              </a:rPr>
              <a:t>Coded language</a:t>
            </a:r>
          </a:p>
          <a:p>
            <a:r>
              <a:rPr lang="en-GB" sz="2800" dirty="0" smtClean="0">
                <a:solidFill>
                  <a:schemeClr val="tx2"/>
                </a:solidFill>
              </a:rPr>
              <a:t>Inclusion (or exclusion) of specific interviewees. </a:t>
            </a:r>
          </a:p>
          <a:p>
            <a:r>
              <a:rPr lang="en-GB" sz="2800" dirty="0" smtClean="0">
                <a:solidFill>
                  <a:schemeClr val="tx2"/>
                </a:solidFill>
              </a:rPr>
              <a:t>Unstated assumptions, implicit values.</a:t>
            </a:r>
          </a:p>
          <a:p>
            <a:r>
              <a:rPr lang="en-GB" sz="2800" dirty="0" smtClean="0">
                <a:solidFill>
                  <a:schemeClr val="tx2"/>
                </a:solidFill>
              </a:rPr>
              <a:t>Editorial decisions reflect and promote a particular view of the word and a particular set of (mostly)  conformist values.  </a:t>
            </a:r>
          </a:p>
          <a:p>
            <a:pPr>
              <a:buNone/>
            </a:pPr>
            <a:endParaRPr lang="en-GB" sz="2000" dirty="0" smtClean="0"/>
          </a:p>
          <a:p>
            <a:endParaRPr lang="en-GB" dirty="0"/>
          </a:p>
        </p:txBody>
      </p:sp>
      <p:sp>
        <p:nvSpPr>
          <p:cNvPr id="3" name="Title 2"/>
          <p:cNvSpPr>
            <a:spLocks noGrp="1"/>
          </p:cNvSpPr>
          <p:nvPr>
            <p:ph type="title"/>
          </p:nvPr>
        </p:nvSpPr>
        <p:spPr/>
        <p:txBody>
          <a:bodyPr/>
          <a:lstStyle/>
          <a:p>
            <a:pPr algn="ctr"/>
            <a:r>
              <a:rPr lang="en-GB" dirty="0" smtClean="0">
                <a:solidFill>
                  <a:srgbClr val="FF0000"/>
                </a:solidFill>
              </a:rPr>
              <a:t>Media subservience to power</a:t>
            </a:r>
            <a:endParaRPr lang="en-GB"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	</a:t>
            </a:r>
          </a:p>
          <a:p>
            <a:pPr>
              <a:buNone/>
            </a:pPr>
            <a:endParaRPr lang="en-GB" dirty="0" smtClean="0"/>
          </a:p>
          <a:p>
            <a:pPr>
              <a:buNone/>
            </a:pPr>
            <a:r>
              <a:rPr lang="en-GB" i="1" dirty="0" smtClean="0"/>
              <a:t>	</a:t>
            </a:r>
            <a:r>
              <a:rPr lang="en-GB" i="1" dirty="0" smtClean="0">
                <a:solidFill>
                  <a:schemeClr val="tx2"/>
                </a:solidFill>
              </a:rPr>
              <a:t>“I don't say you're self-censoring - I'm sure you believe everything you're saying; but what I'm saying is, if you believed something different, you wouldn't be sitting where you're sitting”</a:t>
            </a:r>
            <a:r>
              <a:rPr lang="en-GB" dirty="0" smtClean="0">
                <a:solidFill>
                  <a:schemeClr val="tx2"/>
                </a:solidFill>
              </a:rPr>
              <a:t>.   </a:t>
            </a:r>
          </a:p>
          <a:p>
            <a:pPr>
              <a:buNone/>
            </a:pPr>
            <a:endParaRPr lang="en-GB" dirty="0" smtClean="0">
              <a:solidFill>
                <a:schemeClr val="tx2"/>
              </a:solidFill>
            </a:endParaRPr>
          </a:p>
          <a:p>
            <a:pPr>
              <a:buNone/>
            </a:pPr>
            <a:r>
              <a:rPr lang="en-GB" dirty="0" smtClean="0">
                <a:solidFill>
                  <a:schemeClr val="tx2"/>
                </a:solidFill>
              </a:rPr>
              <a:t>	Noam Chomsky to Andrew Marr</a:t>
            </a:r>
            <a:endParaRPr lang="en-GB" dirty="0">
              <a:solidFill>
                <a:schemeClr val="tx2"/>
              </a:solidFill>
            </a:endParaRPr>
          </a:p>
        </p:txBody>
      </p:sp>
      <p:sp>
        <p:nvSpPr>
          <p:cNvPr id="3" name="Title 2"/>
          <p:cNvSpPr>
            <a:spLocks noGrp="1"/>
          </p:cNvSpPr>
          <p:nvPr>
            <p:ph type="title"/>
          </p:nvPr>
        </p:nvSpPr>
        <p:spPr/>
        <p:txBody>
          <a:bodyPr>
            <a:normAutofit/>
          </a:bodyPr>
          <a:lstStyle/>
          <a:p>
            <a:pPr algn="ctr"/>
            <a:r>
              <a:rPr lang="en-GB" sz="4800" dirty="0" smtClean="0">
                <a:solidFill>
                  <a:srgbClr val="FF0000"/>
                </a:solidFill>
              </a:rPr>
              <a:t>Who rises to the top?</a:t>
            </a:r>
            <a:endParaRPr lang="en-GB" sz="48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05396"/>
          </a:xfrm>
        </p:spPr>
        <p:txBody>
          <a:bodyPr/>
          <a:lstStyle/>
          <a:p>
            <a:endParaRPr lang="en-GB" dirty="0" smtClean="0"/>
          </a:p>
          <a:p>
            <a:pPr>
              <a:buNone/>
            </a:pPr>
            <a:r>
              <a:rPr lang="en-GB" dirty="0" smtClean="0"/>
              <a:t>	</a:t>
            </a:r>
            <a:r>
              <a:rPr lang="en-GB" i="1" dirty="0" smtClean="0">
                <a:solidFill>
                  <a:schemeClr val="tx2"/>
                </a:solidFill>
              </a:rPr>
              <a:t>“The smart way to keep people passive and obedient is to strictly limit the spectrum of acceptable opinion, but allow very lively debate within that spectrum - even encourage the more critical and dissident views. That gives people the sense that there's free thinking going on, while all the time the presuppositions of the system are being reinforced by the limits put on the range of the debate”.   </a:t>
            </a:r>
          </a:p>
          <a:p>
            <a:pPr>
              <a:buNone/>
            </a:pPr>
            <a:endParaRPr lang="en-GB" i="1" dirty="0" smtClean="0">
              <a:solidFill>
                <a:schemeClr val="tx2"/>
              </a:solidFill>
            </a:endParaRPr>
          </a:p>
          <a:p>
            <a:pPr>
              <a:buNone/>
            </a:pPr>
            <a:r>
              <a:rPr lang="en-GB" i="1" dirty="0" smtClean="0">
                <a:solidFill>
                  <a:schemeClr val="tx2"/>
                </a:solidFill>
              </a:rPr>
              <a:t>	</a:t>
            </a:r>
            <a:r>
              <a:rPr lang="en-GB" dirty="0" smtClean="0">
                <a:solidFill>
                  <a:schemeClr val="tx2"/>
                </a:solidFill>
              </a:rPr>
              <a:t>Noam Chomsky</a:t>
            </a:r>
          </a:p>
          <a:p>
            <a:endParaRPr lang="en-GB" dirty="0" smtClean="0"/>
          </a:p>
          <a:p>
            <a:endParaRPr lang="en-GB" dirty="0"/>
          </a:p>
        </p:txBody>
      </p:sp>
      <p:sp>
        <p:nvSpPr>
          <p:cNvPr id="3" name="Title 2"/>
          <p:cNvSpPr>
            <a:spLocks noGrp="1"/>
          </p:cNvSpPr>
          <p:nvPr>
            <p:ph type="title"/>
          </p:nvPr>
        </p:nvSpPr>
        <p:spPr/>
        <p:txBody>
          <a:bodyPr>
            <a:normAutofit fontScale="90000"/>
          </a:bodyPr>
          <a:lstStyle/>
          <a:p>
            <a:pPr algn="ctr"/>
            <a:r>
              <a:rPr lang="en-GB" dirty="0" smtClean="0">
                <a:solidFill>
                  <a:srgbClr val="FF0000"/>
                </a:solidFill>
              </a:rPr>
              <a:t>“The Spectrum of Acceptable Opinion”</a:t>
            </a:r>
            <a:endParaRPr lang="en-GB"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r>
              <a:rPr lang="en-GB" sz="3200" b="1" dirty="0" smtClean="0">
                <a:solidFill>
                  <a:schemeClr val="tx2"/>
                </a:solidFill>
              </a:rPr>
              <a:t>Watergate</a:t>
            </a:r>
            <a:r>
              <a:rPr lang="en-GB" sz="3200" dirty="0" smtClean="0">
                <a:solidFill>
                  <a:schemeClr val="tx2"/>
                </a:solidFill>
              </a:rPr>
              <a:t>  - minor burglary , wiretapping of Democratic Party, cover up.  </a:t>
            </a:r>
          </a:p>
          <a:p>
            <a:pPr>
              <a:buNone/>
            </a:pPr>
            <a:endParaRPr lang="en-GB" sz="3200" dirty="0" smtClean="0">
              <a:solidFill>
                <a:schemeClr val="tx2"/>
              </a:solidFill>
            </a:endParaRPr>
          </a:p>
          <a:p>
            <a:r>
              <a:rPr lang="en-GB" sz="3200" b="1" dirty="0" smtClean="0">
                <a:solidFill>
                  <a:schemeClr val="tx2"/>
                </a:solidFill>
              </a:rPr>
              <a:t>COINTELPRO</a:t>
            </a:r>
            <a:r>
              <a:rPr lang="en-GB" sz="3200" dirty="0" smtClean="0">
                <a:solidFill>
                  <a:schemeClr val="tx2"/>
                </a:solidFill>
              </a:rPr>
              <a:t> – suppression of legal organisations (Black Panthers, AIM), sabotage, false imprisonment, assassination of political dissidents by FBI</a:t>
            </a:r>
            <a:endParaRPr lang="en-GB" sz="3200" dirty="0">
              <a:solidFill>
                <a:schemeClr val="tx2"/>
              </a:solidFill>
            </a:endParaRPr>
          </a:p>
        </p:txBody>
      </p:sp>
      <p:sp>
        <p:nvSpPr>
          <p:cNvPr id="3" name="Title 2"/>
          <p:cNvSpPr>
            <a:spLocks noGrp="1"/>
          </p:cNvSpPr>
          <p:nvPr>
            <p:ph type="title"/>
          </p:nvPr>
        </p:nvSpPr>
        <p:spPr>
          <a:xfrm>
            <a:off x="428596" y="357166"/>
            <a:ext cx="8229600" cy="1228748"/>
          </a:xfrm>
        </p:spPr>
        <p:txBody>
          <a:bodyPr>
            <a:normAutofit fontScale="90000"/>
          </a:bodyPr>
          <a:lstStyle/>
          <a:p>
            <a:pPr algn="ctr"/>
            <a:r>
              <a:rPr lang="en-GB" dirty="0" smtClean="0">
                <a:solidFill>
                  <a:srgbClr val="FF0000"/>
                </a:solidFill>
              </a:rPr>
              <a:t>Two political scandals:</a:t>
            </a:r>
            <a:br>
              <a:rPr lang="en-GB" dirty="0" smtClean="0">
                <a:solidFill>
                  <a:srgbClr val="FF0000"/>
                </a:solidFill>
              </a:rPr>
            </a:br>
            <a:r>
              <a:rPr lang="en-GB" dirty="0" smtClean="0">
                <a:solidFill>
                  <a:srgbClr val="FF0000"/>
                </a:solidFill>
              </a:rPr>
              <a:t>Watergate and COINTELPRO</a:t>
            </a:r>
            <a:endParaRPr lang="en-GB"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05396"/>
          </a:xfrm>
        </p:spPr>
        <p:txBody>
          <a:bodyPr/>
          <a:lstStyle/>
          <a:p>
            <a:endParaRPr lang="en-GB" dirty="0" smtClean="0"/>
          </a:p>
          <a:p>
            <a:pPr>
              <a:buNone/>
            </a:pPr>
            <a:r>
              <a:rPr lang="en-GB" dirty="0" smtClean="0"/>
              <a:t>	</a:t>
            </a:r>
            <a:r>
              <a:rPr lang="en-GB" i="1" dirty="0" smtClean="0">
                <a:solidFill>
                  <a:schemeClr val="tx2"/>
                </a:solidFill>
              </a:rPr>
              <a:t>“In 17 years of doing this nothing bad had happened to me. I was never fired or threatened with dismissal if I kept looking under rocks.  I was winning awards, getting raises, lecturing college classes, appearing on TV.  So how could I possibly agree with people like Chomsky that the system didn’t work, that it was steered by powerful special interests?  The system worked just fine as far as I could tell.” </a:t>
            </a:r>
          </a:p>
          <a:p>
            <a:pPr>
              <a:buNone/>
            </a:pPr>
            <a:r>
              <a:rPr lang="en-GB" i="1" dirty="0" smtClean="0">
                <a:solidFill>
                  <a:schemeClr val="tx2"/>
                </a:solidFill>
              </a:rPr>
              <a:t>	</a:t>
            </a:r>
          </a:p>
          <a:p>
            <a:pPr>
              <a:buNone/>
            </a:pPr>
            <a:r>
              <a:rPr lang="en-GB" i="1" dirty="0" smtClean="0">
                <a:solidFill>
                  <a:schemeClr val="tx2"/>
                </a:solidFill>
              </a:rPr>
              <a:t>	</a:t>
            </a:r>
            <a:r>
              <a:rPr lang="en-GB" dirty="0" smtClean="0">
                <a:solidFill>
                  <a:schemeClr val="tx2"/>
                </a:solidFill>
              </a:rPr>
              <a:t>Gary Webb, </a:t>
            </a:r>
            <a:r>
              <a:rPr lang="en-GB" i="1" dirty="0" smtClean="0">
                <a:solidFill>
                  <a:schemeClr val="tx2"/>
                </a:solidFill>
              </a:rPr>
              <a:t>San Jose Mercury News</a:t>
            </a:r>
            <a:r>
              <a:rPr lang="en-GB" dirty="0" smtClean="0">
                <a:solidFill>
                  <a:schemeClr val="tx2"/>
                </a:solidFill>
              </a:rPr>
              <a:t>, 2002</a:t>
            </a:r>
            <a:endParaRPr lang="en-GB" dirty="0">
              <a:solidFill>
                <a:schemeClr val="tx2"/>
              </a:solidFill>
            </a:endParaRPr>
          </a:p>
        </p:txBody>
      </p:sp>
      <p:sp>
        <p:nvSpPr>
          <p:cNvPr id="3" name="Title 2"/>
          <p:cNvSpPr>
            <a:spLocks noGrp="1"/>
          </p:cNvSpPr>
          <p:nvPr>
            <p:ph type="title"/>
          </p:nvPr>
        </p:nvSpPr>
        <p:spPr/>
        <p:txBody>
          <a:bodyPr/>
          <a:lstStyle/>
          <a:p>
            <a:pPr algn="ctr"/>
            <a:r>
              <a:rPr lang="en-GB" dirty="0" smtClean="0">
                <a:solidFill>
                  <a:srgbClr val="FF0000"/>
                </a:solidFill>
              </a:rPr>
              <a:t>Gary Webb &amp; “Dark Alliances”</a:t>
            </a:r>
            <a:endParaRPr lang="en-GB"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r>
              <a:rPr lang="en-GB" i="1" dirty="0" smtClean="0">
                <a:solidFill>
                  <a:schemeClr val="tx2"/>
                </a:solidFill>
              </a:rPr>
              <a:t>	“And then I wrote some stories that made me realise how sadly misplaced my bliss had been.  The reason I’d enjoyed such smooth sailing for so long wasn’t that I was careful and diligent and good at my job.  The truth was that, in all those years, I had never written anything important enough to suppress”. </a:t>
            </a:r>
          </a:p>
          <a:p>
            <a:pPr>
              <a:buNone/>
            </a:pPr>
            <a:endParaRPr lang="en-GB" i="1" dirty="0" smtClean="0">
              <a:solidFill>
                <a:schemeClr val="tx2"/>
              </a:solidFill>
            </a:endParaRPr>
          </a:p>
          <a:p>
            <a:pPr>
              <a:buNone/>
            </a:pPr>
            <a:r>
              <a:rPr lang="en-GB" i="1" dirty="0" smtClean="0">
                <a:solidFill>
                  <a:schemeClr val="tx2"/>
                </a:solidFill>
              </a:rPr>
              <a:t>	</a:t>
            </a:r>
            <a:r>
              <a:rPr lang="en-GB" dirty="0" smtClean="0">
                <a:solidFill>
                  <a:schemeClr val="tx2"/>
                </a:solidFill>
              </a:rPr>
              <a:t>Gary Webb</a:t>
            </a:r>
            <a:endParaRPr lang="en-GB" dirty="0">
              <a:solidFill>
                <a:schemeClr val="tx2"/>
              </a:solidFill>
            </a:endParaRPr>
          </a:p>
        </p:txBody>
      </p:sp>
      <p:sp>
        <p:nvSpPr>
          <p:cNvPr id="3" name="Title 2"/>
          <p:cNvSpPr>
            <a:spLocks noGrp="1"/>
          </p:cNvSpPr>
          <p:nvPr>
            <p:ph type="title"/>
          </p:nvPr>
        </p:nvSpPr>
        <p:spPr/>
        <p:txBody>
          <a:bodyPr/>
          <a:lstStyle/>
          <a:p>
            <a:pPr algn="ctr"/>
            <a:r>
              <a:rPr lang="en-GB" dirty="0" smtClean="0">
                <a:solidFill>
                  <a:srgbClr val="FF0000"/>
                </a:solidFill>
              </a:rPr>
              <a:t>Gary Webb &amp; “Dark Alliances”</a:t>
            </a:r>
            <a:endParaRPr lang="en-GB"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05396"/>
          </a:xfrm>
        </p:spPr>
        <p:txBody>
          <a:bodyPr/>
          <a:lstStyle/>
          <a:p>
            <a:endParaRPr lang="en-GB" dirty="0" smtClean="0">
              <a:solidFill>
                <a:schemeClr val="tx2"/>
              </a:solidFill>
            </a:endParaRPr>
          </a:p>
          <a:p>
            <a:pPr>
              <a:buNone/>
            </a:pPr>
            <a:r>
              <a:rPr lang="en-GB" dirty="0" smtClean="0">
                <a:solidFill>
                  <a:schemeClr val="tx2"/>
                </a:solidFill>
              </a:rPr>
              <a:t>In 1996 “Dark Alliances” revealed –</a:t>
            </a:r>
          </a:p>
          <a:p>
            <a:pPr>
              <a:buNone/>
            </a:pPr>
            <a:endParaRPr lang="en-GB" dirty="0" smtClean="0">
              <a:solidFill>
                <a:schemeClr val="tx2"/>
              </a:solidFill>
            </a:endParaRPr>
          </a:p>
          <a:p>
            <a:r>
              <a:rPr lang="en-GB" dirty="0" smtClean="0">
                <a:solidFill>
                  <a:schemeClr val="tx2"/>
                </a:solidFill>
              </a:rPr>
              <a:t>U.S backed terrorist army Nicaraguan “Contras” had sold crack cocaine to Los Angeles’ biggest crack dealer.</a:t>
            </a:r>
          </a:p>
          <a:p>
            <a:r>
              <a:rPr lang="en-GB" dirty="0" smtClean="0">
                <a:solidFill>
                  <a:schemeClr val="tx2"/>
                </a:solidFill>
              </a:rPr>
              <a:t>Direct contact between drug traffickers and CIA agents</a:t>
            </a:r>
          </a:p>
          <a:p>
            <a:r>
              <a:rPr lang="en-GB" dirty="0" smtClean="0">
                <a:solidFill>
                  <a:schemeClr val="tx2"/>
                </a:solidFill>
              </a:rPr>
              <a:t>US government knew about this and did nothing.</a:t>
            </a:r>
          </a:p>
          <a:p>
            <a:r>
              <a:rPr lang="en-GB" dirty="0" smtClean="0">
                <a:solidFill>
                  <a:schemeClr val="tx2"/>
                </a:solidFill>
              </a:rPr>
              <a:t>This traffic responsible for explosion of crack in Los Angeles black community</a:t>
            </a:r>
            <a:endParaRPr lang="en-GB" dirty="0">
              <a:solidFill>
                <a:schemeClr val="tx2"/>
              </a:solidFill>
            </a:endParaRPr>
          </a:p>
        </p:txBody>
      </p:sp>
      <p:sp>
        <p:nvSpPr>
          <p:cNvPr id="3" name="Title 2"/>
          <p:cNvSpPr>
            <a:spLocks noGrp="1"/>
          </p:cNvSpPr>
          <p:nvPr>
            <p:ph type="title"/>
          </p:nvPr>
        </p:nvSpPr>
        <p:spPr/>
        <p:txBody>
          <a:bodyPr/>
          <a:lstStyle/>
          <a:p>
            <a:pPr algn="ctr"/>
            <a:r>
              <a:rPr lang="en-GB" dirty="0" smtClean="0">
                <a:solidFill>
                  <a:srgbClr val="FF0000"/>
                </a:solidFill>
              </a:rPr>
              <a:t>Gary Webb &amp; “Dark Alliances”</a:t>
            </a:r>
            <a:endParaRPr lang="en-GB"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solidFill>
                  <a:srgbClr val="FF0000"/>
                </a:solidFill>
              </a:rPr>
              <a:t>What is “News”?  </a:t>
            </a:r>
            <a:endParaRPr lang="en-GB" dirty="0">
              <a:solidFill>
                <a:srgbClr val="FF0000"/>
              </a:solidFill>
            </a:endParaRPr>
          </a:p>
        </p:txBody>
      </p:sp>
      <p:pic>
        <p:nvPicPr>
          <p:cNvPr id="1026" name="Picture 2" descr="C:\Users\johnme\Pictures\lesley_boulton_orgreave_credit_john_harris_body2_470x470.jpg"/>
          <p:cNvPicPr>
            <a:picLocks noGrp="1" noChangeAspect="1" noChangeArrowheads="1"/>
          </p:cNvPicPr>
          <p:nvPr>
            <p:ph idx="1"/>
          </p:nvPr>
        </p:nvPicPr>
        <p:blipFill>
          <a:blip r:embed="rId2" cstate="print"/>
          <a:srcRect/>
          <a:stretch>
            <a:fillRect/>
          </a:stretch>
        </p:blipFill>
        <p:spPr bwMode="auto">
          <a:xfrm>
            <a:off x="2571736" y="1857364"/>
            <a:ext cx="4000528" cy="421484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pPr>
              <a:buNone/>
            </a:pPr>
            <a:r>
              <a:rPr lang="en-GB" dirty="0" smtClean="0"/>
              <a:t>	</a:t>
            </a:r>
            <a:r>
              <a:rPr lang="en-GB" sz="2800" dirty="0" smtClean="0">
                <a:solidFill>
                  <a:schemeClr val="tx2"/>
                </a:solidFill>
              </a:rPr>
              <a:t>The Public Sector Pension “crisis”  -    </a:t>
            </a:r>
          </a:p>
          <a:p>
            <a:endParaRPr lang="en-GB" sz="2800" dirty="0" smtClean="0"/>
          </a:p>
          <a:p>
            <a:pPr lvl="1"/>
            <a:r>
              <a:rPr lang="en-GB" sz="2800" dirty="0" smtClean="0"/>
              <a:t>Public Sector Pensions - </a:t>
            </a:r>
            <a:r>
              <a:rPr lang="en-GB" sz="2800" b="1" dirty="0" smtClean="0"/>
              <a:t>£4.8 billion </a:t>
            </a:r>
            <a:r>
              <a:rPr lang="en-GB" sz="2800" dirty="0" smtClean="0"/>
              <a:t>per annum</a:t>
            </a:r>
          </a:p>
          <a:p>
            <a:endParaRPr lang="en-GB" sz="2800" dirty="0" smtClean="0"/>
          </a:p>
          <a:p>
            <a:pPr lvl="1"/>
            <a:r>
              <a:rPr lang="en-GB" sz="2800" dirty="0" smtClean="0"/>
              <a:t>Tax Relief for top 1% of earners - </a:t>
            </a:r>
            <a:r>
              <a:rPr lang="en-GB" sz="2800" b="1" dirty="0" smtClean="0"/>
              <a:t>£10 billion</a:t>
            </a:r>
            <a:r>
              <a:rPr lang="en-GB" sz="2800" dirty="0" smtClean="0"/>
              <a:t>.</a:t>
            </a:r>
          </a:p>
          <a:p>
            <a:pPr>
              <a:buNone/>
            </a:pPr>
            <a:endParaRPr lang="en-GB" sz="2800" dirty="0" smtClean="0"/>
          </a:p>
          <a:p>
            <a:pPr>
              <a:buNone/>
            </a:pPr>
            <a:endParaRPr lang="en-GB" dirty="0"/>
          </a:p>
        </p:txBody>
      </p:sp>
      <p:sp>
        <p:nvSpPr>
          <p:cNvPr id="3" name="Title 2"/>
          <p:cNvSpPr>
            <a:spLocks noGrp="1"/>
          </p:cNvSpPr>
          <p:nvPr>
            <p:ph type="title"/>
          </p:nvPr>
        </p:nvSpPr>
        <p:spPr/>
        <p:txBody>
          <a:bodyPr/>
          <a:lstStyle/>
          <a:p>
            <a:pPr algn="ctr"/>
            <a:r>
              <a:rPr lang="en-GB" dirty="0" smtClean="0">
                <a:solidFill>
                  <a:srgbClr val="FF0000"/>
                </a:solidFill>
              </a:rPr>
              <a:t>What is News?</a:t>
            </a:r>
            <a:endParaRPr lang="en-GB"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solidFill>
                  <a:srgbClr val="FF0000"/>
                </a:solidFill>
              </a:rPr>
              <a:t>“What is News?”</a:t>
            </a:r>
            <a:endParaRPr lang="en-GB" dirty="0">
              <a:solidFill>
                <a:srgbClr val="FF0000"/>
              </a:solidFill>
            </a:endParaRPr>
          </a:p>
        </p:txBody>
      </p:sp>
      <p:pic>
        <p:nvPicPr>
          <p:cNvPr id="3074" name="Picture 2" descr="C:\Users\johnme\Pictures\dscn75351.jpg"/>
          <p:cNvPicPr>
            <a:picLocks noGrp="1" noChangeAspect="1" noChangeArrowheads="1"/>
          </p:cNvPicPr>
          <p:nvPr>
            <p:ph idx="1"/>
          </p:nvPr>
        </p:nvPicPr>
        <p:blipFill>
          <a:blip r:embed="rId2" cstate="print"/>
          <a:srcRect/>
          <a:stretch>
            <a:fillRect/>
          </a:stretch>
        </p:blipFill>
        <p:spPr bwMode="auto">
          <a:xfrm>
            <a:off x="1928794" y="1928802"/>
            <a:ext cx="5143536" cy="38576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b="1" dirty="0" smtClean="0"/>
          </a:p>
          <a:p>
            <a:pPr>
              <a:buNone/>
            </a:pPr>
            <a:endParaRPr lang="en-GB" b="1" dirty="0" smtClean="0"/>
          </a:p>
          <a:p>
            <a:pPr>
              <a:buNone/>
            </a:pPr>
            <a:r>
              <a:rPr lang="en-GB" b="1" dirty="0" smtClean="0"/>
              <a:t>	</a:t>
            </a:r>
            <a:r>
              <a:rPr lang="en-GB" sz="3600" b="1" i="1" dirty="0" smtClean="0">
                <a:solidFill>
                  <a:schemeClr val="tx2"/>
                </a:solidFill>
              </a:rPr>
              <a:t>“You cannot hope to bribe or twist, Thank God! the British journalist But, seeing what the man will do unbribed, there's no occasion to”</a:t>
            </a:r>
          </a:p>
          <a:p>
            <a:pPr>
              <a:buNone/>
            </a:pPr>
            <a:endParaRPr lang="en-GB" sz="3600" b="1" i="1" dirty="0" smtClean="0">
              <a:solidFill>
                <a:schemeClr val="tx2"/>
              </a:solidFill>
            </a:endParaRPr>
          </a:p>
          <a:p>
            <a:pPr>
              <a:buNone/>
            </a:pPr>
            <a:r>
              <a:rPr lang="en-GB" sz="2000" b="1" i="1" dirty="0" smtClean="0">
                <a:solidFill>
                  <a:schemeClr val="tx2"/>
                </a:solidFill>
              </a:rPr>
              <a:t>		Humbert Wolfe</a:t>
            </a:r>
          </a:p>
          <a:p>
            <a:endParaRPr lang="en-GB" dirty="0"/>
          </a:p>
        </p:txBody>
      </p:sp>
      <p:sp>
        <p:nvSpPr>
          <p:cNvPr id="3" name="Title 2"/>
          <p:cNvSpPr>
            <a:spLocks noGrp="1"/>
          </p:cNvSpPr>
          <p:nvPr>
            <p:ph type="title"/>
          </p:nvPr>
        </p:nvSpPr>
        <p:spPr/>
        <p:txBody>
          <a:bodyPr>
            <a:normAutofit/>
          </a:bodyPr>
          <a:lstStyle/>
          <a:p>
            <a:pPr algn="ctr"/>
            <a:r>
              <a:rPr lang="en-GB" sz="4400" dirty="0" smtClean="0">
                <a:solidFill>
                  <a:srgbClr val="FF0000"/>
                </a:solidFill>
              </a:rPr>
              <a:t>“The Propaganda Model”  </a:t>
            </a:r>
            <a:endParaRPr lang="en-GB" sz="44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500174"/>
            <a:ext cx="8229600" cy="5214974"/>
          </a:xfrm>
        </p:spPr>
        <p:txBody>
          <a:bodyPr/>
          <a:lstStyle/>
          <a:p>
            <a:r>
              <a:rPr lang="en-GB" sz="2400" b="1" dirty="0" smtClean="0">
                <a:solidFill>
                  <a:schemeClr val="tx2"/>
                </a:solidFill>
              </a:rPr>
              <a:t>Medialens</a:t>
            </a:r>
          </a:p>
          <a:p>
            <a:pPr>
              <a:buNone/>
            </a:pPr>
            <a:r>
              <a:rPr lang="en-GB" sz="2400" b="1" dirty="0" smtClean="0">
                <a:solidFill>
                  <a:schemeClr val="tx2"/>
                </a:solidFill>
              </a:rPr>
              <a:t>	</a:t>
            </a:r>
            <a:r>
              <a:rPr lang="en-GB" sz="2400" b="1" i="1" dirty="0" smtClean="0">
                <a:solidFill>
                  <a:schemeClr val="tx2"/>
                </a:solidFill>
              </a:rPr>
              <a:t>http://www.medialens.org/</a:t>
            </a:r>
          </a:p>
          <a:p>
            <a:r>
              <a:rPr lang="en-GB" sz="2400" b="1" dirty="0" smtClean="0">
                <a:solidFill>
                  <a:schemeClr val="tx2"/>
                </a:solidFill>
              </a:rPr>
              <a:t>Spinwatch    </a:t>
            </a:r>
          </a:p>
          <a:p>
            <a:pPr>
              <a:buNone/>
            </a:pPr>
            <a:r>
              <a:rPr lang="en-GB" sz="2400" b="1" i="1" dirty="0" smtClean="0">
                <a:solidFill>
                  <a:schemeClr val="tx2"/>
                </a:solidFill>
              </a:rPr>
              <a:t>	</a:t>
            </a:r>
            <a:r>
              <a:rPr lang="en-GB" sz="2400" b="1" i="1" dirty="0" smtClean="0">
                <a:solidFill>
                  <a:schemeClr val="tx2"/>
                </a:solidFill>
                <a:hlinkClick r:id="rId2"/>
              </a:rPr>
              <a:t>http://www.spinwatch.org/</a:t>
            </a:r>
            <a:endParaRPr lang="en-GB" sz="2400" b="1" i="1" dirty="0" smtClean="0">
              <a:solidFill>
                <a:schemeClr val="tx2"/>
              </a:solidFill>
            </a:endParaRPr>
          </a:p>
          <a:p>
            <a:r>
              <a:rPr lang="en-GB" sz="2400" b="1" dirty="0" smtClean="0">
                <a:solidFill>
                  <a:schemeClr val="tx2"/>
                </a:solidFill>
              </a:rPr>
              <a:t>John Pilger</a:t>
            </a:r>
          </a:p>
          <a:p>
            <a:pPr>
              <a:buNone/>
            </a:pPr>
            <a:r>
              <a:rPr lang="en-GB" sz="2400" b="1" i="1" dirty="0" smtClean="0">
                <a:solidFill>
                  <a:schemeClr val="tx2"/>
                </a:solidFill>
              </a:rPr>
              <a:t>	http://www.johnpilger.com/</a:t>
            </a:r>
          </a:p>
          <a:p>
            <a:r>
              <a:rPr lang="en-GB" sz="2400" b="1" dirty="0" smtClean="0">
                <a:solidFill>
                  <a:schemeClr val="tx2"/>
                </a:solidFill>
              </a:rPr>
              <a:t>Mark Thomas   </a:t>
            </a:r>
          </a:p>
          <a:p>
            <a:pPr>
              <a:buNone/>
            </a:pPr>
            <a:r>
              <a:rPr lang="en-GB" sz="2400" b="1" i="1" dirty="0" smtClean="0">
                <a:solidFill>
                  <a:schemeClr val="tx2"/>
                </a:solidFill>
              </a:rPr>
              <a:t>	</a:t>
            </a:r>
            <a:r>
              <a:rPr lang="en-GB" sz="2400" b="1" i="1" dirty="0" smtClean="0">
                <a:solidFill>
                  <a:schemeClr val="tx2"/>
                </a:solidFill>
                <a:hlinkClick r:id="rId3"/>
              </a:rPr>
              <a:t>http://www.markthomasinfo.com</a:t>
            </a:r>
            <a:endParaRPr lang="en-GB" sz="2400" b="1" i="1" dirty="0" smtClean="0">
              <a:solidFill>
                <a:schemeClr val="tx2"/>
              </a:solidFill>
            </a:endParaRPr>
          </a:p>
          <a:p>
            <a:r>
              <a:rPr lang="en-GB" sz="2400" b="1" dirty="0" smtClean="0">
                <a:solidFill>
                  <a:schemeClr val="tx2"/>
                </a:solidFill>
              </a:rPr>
              <a:t>Undercurrents -  </a:t>
            </a:r>
          </a:p>
          <a:p>
            <a:pPr>
              <a:buNone/>
            </a:pPr>
            <a:r>
              <a:rPr lang="en-GB" sz="2400" b="1" i="1" dirty="0" smtClean="0">
                <a:solidFill>
                  <a:schemeClr val="tx2"/>
                </a:solidFill>
                <a:hlinkClick r:id="rId4"/>
              </a:rPr>
              <a:t>	http://www.undercurrents.org/index.htm</a:t>
            </a:r>
            <a:endParaRPr lang="en-GB" sz="2400" b="1" i="1" dirty="0" smtClean="0">
              <a:solidFill>
                <a:schemeClr val="tx2"/>
              </a:solidFill>
            </a:endParaRPr>
          </a:p>
          <a:p>
            <a:endParaRPr lang="en-GB" dirty="0"/>
          </a:p>
        </p:txBody>
      </p:sp>
      <p:sp>
        <p:nvSpPr>
          <p:cNvPr id="3" name="Title 2"/>
          <p:cNvSpPr>
            <a:spLocks noGrp="1"/>
          </p:cNvSpPr>
          <p:nvPr>
            <p:ph type="title"/>
          </p:nvPr>
        </p:nvSpPr>
        <p:spPr/>
        <p:txBody>
          <a:bodyPr/>
          <a:lstStyle/>
          <a:p>
            <a:pPr algn="ctr"/>
            <a:r>
              <a:rPr lang="en-GB" dirty="0" smtClean="0">
                <a:solidFill>
                  <a:srgbClr val="FF0000"/>
                </a:solidFill>
              </a:rPr>
              <a:t>“Intellectual Self-Defence”</a:t>
            </a:r>
            <a:endParaRPr lang="en-GB"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36"/>
            <a:ext cx="8229600" cy="4929222"/>
          </a:xfrm>
        </p:spPr>
        <p:txBody>
          <a:bodyPr/>
          <a:lstStyle/>
          <a:p>
            <a:endParaRPr lang="en-GB" sz="2800" i="1" dirty="0" smtClean="0">
              <a:solidFill>
                <a:schemeClr val="tx2"/>
              </a:solidFill>
            </a:endParaRPr>
          </a:p>
          <a:p>
            <a:r>
              <a:rPr lang="en-GB" sz="2800" i="1" dirty="0" smtClean="0">
                <a:solidFill>
                  <a:schemeClr val="tx2"/>
                </a:solidFill>
              </a:rPr>
              <a:t>Media Control  –  </a:t>
            </a:r>
            <a:r>
              <a:rPr lang="en-GB" sz="2800" dirty="0" smtClean="0">
                <a:solidFill>
                  <a:schemeClr val="tx2"/>
                </a:solidFill>
              </a:rPr>
              <a:t>Noam Chomsky</a:t>
            </a:r>
          </a:p>
          <a:p>
            <a:r>
              <a:rPr lang="en-GB" sz="2800" i="1" dirty="0" smtClean="0">
                <a:solidFill>
                  <a:schemeClr val="tx2"/>
                </a:solidFill>
              </a:rPr>
              <a:t>Manufacturing Consent  </a:t>
            </a:r>
            <a:r>
              <a:rPr lang="en-GB" sz="2800" dirty="0" smtClean="0">
                <a:solidFill>
                  <a:schemeClr val="tx2"/>
                </a:solidFill>
              </a:rPr>
              <a:t>–  Noam Chomsky</a:t>
            </a:r>
          </a:p>
          <a:p>
            <a:r>
              <a:rPr lang="en-GB" sz="2800" i="1" dirty="0" smtClean="0">
                <a:solidFill>
                  <a:schemeClr val="tx2"/>
                </a:solidFill>
              </a:rPr>
              <a:t>Hidden Agendas  </a:t>
            </a:r>
            <a:r>
              <a:rPr lang="en-GB" sz="2800" dirty="0" smtClean="0">
                <a:solidFill>
                  <a:schemeClr val="tx2"/>
                </a:solidFill>
              </a:rPr>
              <a:t>–  John Pilger</a:t>
            </a:r>
          </a:p>
          <a:p>
            <a:r>
              <a:rPr lang="en-GB" sz="2800" i="1" dirty="0" smtClean="0">
                <a:solidFill>
                  <a:schemeClr val="tx2"/>
                </a:solidFill>
              </a:rPr>
              <a:t>Flat Earth News</a:t>
            </a:r>
            <a:r>
              <a:rPr lang="en-GB" sz="2800" dirty="0" smtClean="0">
                <a:solidFill>
                  <a:schemeClr val="tx2"/>
                </a:solidFill>
              </a:rPr>
              <a:t>  -  Nick Davies</a:t>
            </a:r>
          </a:p>
          <a:p>
            <a:r>
              <a:rPr lang="en-GB" sz="2800" i="1" dirty="0" smtClean="0">
                <a:solidFill>
                  <a:schemeClr val="tx2"/>
                </a:solidFill>
              </a:rPr>
              <a:t>Guardians of Power: The Myth of the Liberal Media </a:t>
            </a:r>
            <a:r>
              <a:rPr lang="en-GB" sz="2800" dirty="0" smtClean="0">
                <a:solidFill>
                  <a:schemeClr val="tx2"/>
                </a:solidFill>
              </a:rPr>
              <a:t>–   David Edwards, David Cromwell</a:t>
            </a:r>
          </a:p>
          <a:p>
            <a:r>
              <a:rPr lang="en-GB" sz="2800" i="1" dirty="0" smtClean="0">
                <a:solidFill>
                  <a:schemeClr val="tx2"/>
                </a:solidFill>
              </a:rPr>
              <a:t>Newspeak</a:t>
            </a:r>
            <a:r>
              <a:rPr lang="en-GB" sz="2800" dirty="0" smtClean="0">
                <a:solidFill>
                  <a:schemeClr val="tx2"/>
                </a:solidFill>
              </a:rPr>
              <a:t> </a:t>
            </a:r>
            <a:r>
              <a:rPr lang="en-GB" sz="2800" i="1" dirty="0" smtClean="0">
                <a:solidFill>
                  <a:schemeClr val="tx2"/>
                </a:solidFill>
              </a:rPr>
              <a:t>in the 21</a:t>
            </a:r>
            <a:r>
              <a:rPr lang="en-GB" sz="2800" i="1" baseline="30000" dirty="0" smtClean="0">
                <a:solidFill>
                  <a:schemeClr val="tx2"/>
                </a:solidFill>
              </a:rPr>
              <a:t>st</a:t>
            </a:r>
            <a:r>
              <a:rPr lang="en-GB" sz="2800" i="1" dirty="0" smtClean="0">
                <a:solidFill>
                  <a:schemeClr val="tx2"/>
                </a:solidFill>
              </a:rPr>
              <a:t> Century </a:t>
            </a:r>
            <a:r>
              <a:rPr lang="en-GB" sz="2800" dirty="0" smtClean="0">
                <a:solidFill>
                  <a:schemeClr val="tx2"/>
                </a:solidFill>
              </a:rPr>
              <a:t>-  Edwards &amp; Cromwell</a:t>
            </a:r>
          </a:p>
          <a:p>
            <a:r>
              <a:rPr lang="en-GB" sz="2800" i="1" dirty="0" smtClean="0">
                <a:solidFill>
                  <a:schemeClr val="tx2"/>
                </a:solidFill>
              </a:rPr>
              <a:t>The Shock Doctrine  </a:t>
            </a:r>
            <a:r>
              <a:rPr lang="en-GB" sz="2800" dirty="0" smtClean="0">
                <a:solidFill>
                  <a:schemeClr val="tx2"/>
                </a:solidFill>
              </a:rPr>
              <a:t>-  Naomi Klein</a:t>
            </a:r>
          </a:p>
          <a:p>
            <a:pPr>
              <a:buNone/>
            </a:pPr>
            <a:r>
              <a:rPr lang="en-GB" sz="2800" dirty="0" smtClean="0">
                <a:solidFill>
                  <a:schemeClr val="tx2"/>
                </a:solidFill>
              </a:rPr>
              <a:t> </a:t>
            </a:r>
          </a:p>
          <a:p>
            <a:endParaRPr lang="en-GB" dirty="0"/>
          </a:p>
        </p:txBody>
      </p:sp>
      <p:sp>
        <p:nvSpPr>
          <p:cNvPr id="3" name="Title 2"/>
          <p:cNvSpPr>
            <a:spLocks noGrp="1"/>
          </p:cNvSpPr>
          <p:nvPr>
            <p:ph type="title"/>
          </p:nvPr>
        </p:nvSpPr>
        <p:spPr/>
        <p:txBody>
          <a:bodyPr/>
          <a:lstStyle/>
          <a:p>
            <a:pPr algn="ctr"/>
            <a:r>
              <a:rPr lang="en-GB" dirty="0" smtClean="0">
                <a:solidFill>
                  <a:srgbClr val="FF0000"/>
                </a:solidFill>
              </a:rPr>
              <a:t>“Intellectual Self-Defence”</a:t>
            </a:r>
            <a:endParaRPr lang="en-GB"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19710"/>
          </a:xfrm>
        </p:spPr>
        <p:txBody>
          <a:bodyPr/>
          <a:lstStyle/>
          <a:p>
            <a:pPr>
              <a:buNone/>
            </a:pPr>
            <a:endParaRPr lang="en-GB" dirty="0" smtClean="0"/>
          </a:p>
          <a:p>
            <a:pPr>
              <a:buNone/>
            </a:pPr>
            <a:r>
              <a:rPr lang="en-GB" dirty="0" smtClean="0"/>
              <a:t>		</a:t>
            </a:r>
            <a:r>
              <a:rPr lang="en-GB" sz="4000" dirty="0" smtClean="0">
                <a:solidFill>
                  <a:schemeClr val="tx2"/>
                </a:solidFill>
              </a:rPr>
              <a:t>The five “filters”</a:t>
            </a:r>
          </a:p>
          <a:p>
            <a:pPr>
              <a:buNone/>
            </a:pPr>
            <a:endParaRPr lang="en-GB" sz="3200" dirty="0" smtClean="0">
              <a:solidFill>
                <a:schemeClr val="tx2"/>
              </a:solidFill>
            </a:endParaRPr>
          </a:p>
          <a:p>
            <a:pPr lvl="5"/>
            <a:r>
              <a:rPr lang="en-GB" sz="3800" dirty="0" smtClean="0">
                <a:solidFill>
                  <a:schemeClr val="tx2"/>
                </a:solidFill>
              </a:rPr>
              <a:t>Ownership</a:t>
            </a:r>
          </a:p>
          <a:p>
            <a:pPr lvl="5"/>
            <a:r>
              <a:rPr lang="en-GB" sz="3800" dirty="0" smtClean="0">
                <a:solidFill>
                  <a:schemeClr val="tx2"/>
                </a:solidFill>
              </a:rPr>
              <a:t>Advertising</a:t>
            </a:r>
          </a:p>
          <a:p>
            <a:pPr lvl="5"/>
            <a:r>
              <a:rPr lang="en-GB" sz="3800" dirty="0" smtClean="0">
                <a:solidFill>
                  <a:schemeClr val="tx2"/>
                </a:solidFill>
              </a:rPr>
              <a:t>Sources</a:t>
            </a:r>
          </a:p>
          <a:p>
            <a:pPr lvl="5"/>
            <a:r>
              <a:rPr lang="en-GB" sz="3800" dirty="0" smtClean="0">
                <a:solidFill>
                  <a:schemeClr val="tx2"/>
                </a:solidFill>
              </a:rPr>
              <a:t>“Flak”</a:t>
            </a:r>
          </a:p>
          <a:p>
            <a:pPr lvl="5"/>
            <a:r>
              <a:rPr lang="en-GB" sz="3800" dirty="0" smtClean="0">
                <a:solidFill>
                  <a:schemeClr val="tx2"/>
                </a:solidFill>
              </a:rPr>
              <a:t>“Enemies”</a:t>
            </a:r>
            <a:endParaRPr lang="en-GB" sz="3800" dirty="0">
              <a:solidFill>
                <a:schemeClr val="tx2"/>
              </a:solidFill>
            </a:endParaRPr>
          </a:p>
        </p:txBody>
      </p:sp>
      <p:sp>
        <p:nvSpPr>
          <p:cNvPr id="3" name="Title 2"/>
          <p:cNvSpPr>
            <a:spLocks noGrp="1"/>
          </p:cNvSpPr>
          <p:nvPr>
            <p:ph type="title"/>
          </p:nvPr>
        </p:nvSpPr>
        <p:spPr/>
        <p:txBody>
          <a:bodyPr>
            <a:normAutofit/>
          </a:bodyPr>
          <a:lstStyle/>
          <a:p>
            <a:pPr algn="ctr"/>
            <a:r>
              <a:rPr lang="en-GB" sz="4400" dirty="0" smtClean="0">
                <a:solidFill>
                  <a:srgbClr val="FF0000"/>
                </a:solidFill>
              </a:rPr>
              <a:t>“The Propaganda Model”</a:t>
            </a:r>
            <a:endParaRPr lang="en-GB" sz="44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solidFill>
                  <a:schemeClr val="tx2"/>
                </a:solidFill>
              </a:rPr>
              <a:t>News International – </a:t>
            </a:r>
            <a:r>
              <a:rPr lang="en-GB" i="1" dirty="0" smtClean="0">
                <a:solidFill>
                  <a:schemeClr val="tx2"/>
                </a:solidFill>
              </a:rPr>
              <a:t>The Sun, The News of the World, The Times, The Sunday Times</a:t>
            </a:r>
            <a:r>
              <a:rPr lang="en-GB" dirty="0" smtClean="0">
                <a:solidFill>
                  <a:schemeClr val="tx2"/>
                </a:solidFill>
              </a:rPr>
              <a:t>, BskyB</a:t>
            </a:r>
          </a:p>
          <a:p>
            <a:endParaRPr lang="en-GB" dirty="0" smtClean="0">
              <a:solidFill>
                <a:schemeClr val="tx2"/>
              </a:solidFill>
            </a:endParaRPr>
          </a:p>
          <a:p>
            <a:r>
              <a:rPr lang="en-GB" dirty="0" smtClean="0">
                <a:solidFill>
                  <a:schemeClr val="tx2"/>
                </a:solidFill>
              </a:rPr>
              <a:t>Daily Mail &amp; General Trust – </a:t>
            </a:r>
            <a:r>
              <a:rPr lang="en-GB" i="1" dirty="0" smtClean="0">
                <a:solidFill>
                  <a:schemeClr val="tx2"/>
                </a:solidFill>
              </a:rPr>
              <a:t>The Daily Mail, Mail on Sunday, Metro,</a:t>
            </a:r>
            <a:r>
              <a:rPr lang="en-GB" dirty="0" smtClean="0">
                <a:solidFill>
                  <a:schemeClr val="tx2"/>
                </a:solidFill>
              </a:rPr>
              <a:t> shares in ITN</a:t>
            </a:r>
          </a:p>
          <a:p>
            <a:pPr>
              <a:buNone/>
            </a:pPr>
            <a:endParaRPr lang="en-GB" dirty="0" smtClean="0">
              <a:solidFill>
                <a:schemeClr val="tx2"/>
              </a:solidFill>
            </a:endParaRPr>
          </a:p>
          <a:p>
            <a:r>
              <a:rPr lang="en-GB" dirty="0" smtClean="0">
                <a:solidFill>
                  <a:schemeClr val="tx2"/>
                </a:solidFill>
              </a:rPr>
              <a:t>Richard Desmond – Channel 5, </a:t>
            </a:r>
            <a:r>
              <a:rPr lang="en-GB" i="1" dirty="0" smtClean="0">
                <a:solidFill>
                  <a:schemeClr val="tx2"/>
                </a:solidFill>
              </a:rPr>
              <a:t>Daily Express, Daily Star</a:t>
            </a:r>
            <a:endParaRPr lang="en-GB" i="1" dirty="0">
              <a:solidFill>
                <a:schemeClr val="tx2"/>
              </a:solidFill>
            </a:endParaRPr>
          </a:p>
        </p:txBody>
      </p:sp>
      <p:sp>
        <p:nvSpPr>
          <p:cNvPr id="3" name="Title 2"/>
          <p:cNvSpPr>
            <a:spLocks noGrp="1"/>
          </p:cNvSpPr>
          <p:nvPr>
            <p:ph type="title"/>
          </p:nvPr>
        </p:nvSpPr>
        <p:spPr/>
        <p:txBody>
          <a:bodyPr/>
          <a:lstStyle/>
          <a:p>
            <a:pPr algn="ctr"/>
            <a:r>
              <a:rPr lang="en-GB" dirty="0" smtClean="0">
                <a:solidFill>
                  <a:srgbClr val="FF0000"/>
                </a:solidFill>
              </a:rPr>
              <a:t>Who owns the British Media?</a:t>
            </a:r>
            <a:endParaRPr lang="en-GB"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76834"/>
          </a:xfrm>
        </p:spPr>
        <p:txBody>
          <a:bodyPr/>
          <a:lstStyle/>
          <a:p>
            <a:endParaRPr lang="en-GB" b="1" dirty="0" smtClean="0">
              <a:solidFill>
                <a:schemeClr val="tx2"/>
              </a:solidFill>
            </a:endParaRPr>
          </a:p>
          <a:p>
            <a:r>
              <a:rPr lang="en-GB" b="1" dirty="0" smtClean="0">
                <a:solidFill>
                  <a:schemeClr val="tx2"/>
                </a:solidFill>
              </a:rPr>
              <a:t>General Electric </a:t>
            </a:r>
            <a:r>
              <a:rPr lang="en-GB" dirty="0" smtClean="0">
                <a:solidFill>
                  <a:schemeClr val="tx2"/>
                </a:solidFill>
              </a:rPr>
              <a:t>(2009 revenue $157bn):  NBC, Universal Pictures, Bravo etc</a:t>
            </a:r>
          </a:p>
          <a:p>
            <a:r>
              <a:rPr lang="en-GB" b="1" dirty="0" smtClean="0">
                <a:solidFill>
                  <a:schemeClr val="tx2"/>
                </a:solidFill>
              </a:rPr>
              <a:t>Disney</a:t>
            </a:r>
            <a:r>
              <a:rPr lang="en-GB" dirty="0" smtClean="0">
                <a:solidFill>
                  <a:schemeClr val="tx2"/>
                </a:solidFill>
              </a:rPr>
              <a:t>  (2009 revenue $36bn):  ABC, ESPN, 277 radio stations</a:t>
            </a:r>
          </a:p>
          <a:p>
            <a:r>
              <a:rPr lang="en-GB" b="1" dirty="0" smtClean="0">
                <a:solidFill>
                  <a:schemeClr val="tx2"/>
                </a:solidFill>
              </a:rPr>
              <a:t>News Corp </a:t>
            </a:r>
            <a:r>
              <a:rPr lang="en-GB" dirty="0" smtClean="0">
                <a:solidFill>
                  <a:schemeClr val="tx2"/>
                </a:solidFill>
              </a:rPr>
              <a:t>(2009 revenue $30bn):  Fox News, Wall St Journal, New York Pos, 20</a:t>
            </a:r>
            <a:r>
              <a:rPr lang="en-GB" baseline="30000" dirty="0" smtClean="0">
                <a:solidFill>
                  <a:schemeClr val="tx2"/>
                </a:solidFill>
              </a:rPr>
              <a:t>th</a:t>
            </a:r>
            <a:r>
              <a:rPr lang="en-GB" dirty="0" smtClean="0">
                <a:solidFill>
                  <a:schemeClr val="tx2"/>
                </a:solidFill>
              </a:rPr>
              <a:t> Century Fox</a:t>
            </a:r>
          </a:p>
          <a:p>
            <a:r>
              <a:rPr lang="en-GB" b="1" dirty="0" smtClean="0">
                <a:solidFill>
                  <a:schemeClr val="tx2"/>
                </a:solidFill>
              </a:rPr>
              <a:t>Time Warner </a:t>
            </a:r>
            <a:r>
              <a:rPr lang="en-GB" dirty="0" smtClean="0">
                <a:solidFill>
                  <a:schemeClr val="tx2"/>
                </a:solidFill>
              </a:rPr>
              <a:t>(2009 revenue $25bn):  CNN, TNT, AoL, Warner Bros, 150 magazines)</a:t>
            </a:r>
          </a:p>
          <a:p>
            <a:r>
              <a:rPr lang="en-GB" b="1" dirty="0" smtClean="0">
                <a:solidFill>
                  <a:schemeClr val="tx2"/>
                </a:solidFill>
              </a:rPr>
              <a:t>CBS</a:t>
            </a:r>
            <a:r>
              <a:rPr lang="en-GB" dirty="0" smtClean="0">
                <a:solidFill>
                  <a:schemeClr val="tx2"/>
                </a:solidFill>
              </a:rPr>
              <a:t> (2009 revenue $13bn):  CBS News, 30 TV stations, 130 radio stations) </a:t>
            </a:r>
            <a:endParaRPr lang="en-GB" dirty="0">
              <a:solidFill>
                <a:schemeClr val="tx2"/>
              </a:solidFill>
            </a:endParaRPr>
          </a:p>
        </p:txBody>
      </p:sp>
      <p:sp>
        <p:nvSpPr>
          <p:cNvPr id="3" name="Title 2"/>
          <p:cNvSpPr>
            <a:spLocks noGrp="1"/>
          </p:cNvSpPr>
          <p:nvPr>
            <p:ph type="title"/>
          </p:nvPr>
        </p:nvSpPr>
        <p:spPr/>
        <p:txBody>
          <a:bodyPr/>
          <a:lstStyle/>
          <a:p>
            <a:pPr algn="ctr"/>
            <a:r>
              <a:rPr lang="en-GB" dirty="0" smtClean="0">
                <a:solidFill>
                  <a:srgbClr val="FF0000"/>
                </a:solidFill>
              </a:rPr>
              <a:t>Who owns the U.S Media?</a:t>
            </a:r>
            <a:endParaRPr lang="en-GB"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19710"/>
          </a:xfrm>
        </p:spPr>
        <p:txBody>
          <a:bodyPr/>
          <a:lstStyle/>
          <a:p>
            <a:pPr>
              <a:buNone/>
            </a:pPr>
            <a:r>
              <a:rPr lang="en-GB" dirty="0" smtClean="0">
                <a:solidFill>
                  <a:schemeClr val="tx2"/>
                </a:solidFill>
              </a:rPr>
              <a:t>Advertising boycott by</a:t>
            </a:r>
          </a:p>
          <a:p>
            <a:pPr lvl="3">
              <a:buFont typeface="Wingdings" pitchFamily="2" charset="2"/>
              <a:buChar char="q"/>
            </a:pPr>
            <a:r>
              <a:rPr lang="en-GB" sz="2000" b="1" dirty="0" smtClean="0">
                <a:solidFill>
                  <a:schemeClr val="tx2"/>
                </a:solidFill>
              </a:rPr>
              <a:t>Bank of America</a:t>
            </a:r>
          </a:p>
          <a:p>
            <a:pPr lvl="3">
              <a:buFont typeface="Wingdings" pitchFamily="2" charset="2"/>
              <a:buChar char="q"/>
            </a:pPr>
            <a:r>
              <a:rPr lang="en-GB" sz="2000" b="1" dirty="0" smtClean="0">
                <a:solidFill>
                  <a:schemeClr val="tx2"/>
                </a:solidFill>
              </a:rPr>
              <a:t>Coke</a:t>
            </a:r>
          </a:p>
          <a:p>
            <a:pPr lvl="3">
              <a:buFont typeface="Wingdings" pitchFamily="2" charset="2"/>
              <a:buChar char="q"/>
            </a:pPr>
            <a:r>
              <a:rPr lang="en-GB" sz="2000" b="1" dirty="0" smtClean="0">
                <a:solidFill>
                  <a:schemeClr val="tx2"/>
                </a:solidFill>
              </a:rPr>
              <a:t>Epson</a:t>
            </a:r>
          </a:p>
          <a:p>
            <a:pPr lvl="3">
              <a:buFont typeface="Wingdings" pitchFamily="2" charset="2"/>
              <a:buChar char="q"/>
            </a:pPr>
            <a:r>
              <a:rPr lang="en-GB" sz="2000" b="1" dirty="0" smtClean="0">
                <a:solidFill>
                  <a:schemeClr val="tx2"/>
                </a:solidFill>
              </a:rPr>
              <a:t>Exxon Mobil</a:t>
            </a:r>
          </a:p>
          <a:p>
            <a:pPr lvl="3">
              <a:buFont typeface="Wingdings" pitchFamily="2" charset="2"/>
              <a:buChar char="q"/>
            </a:pPr>
            <a:r>
              <a:rPr lang="en-GB" sz="2000" b="1" dirty="0" smtClean="0">
                <a:solidFill>
                  <a:schemeClr val="tx2"/>
                </a:solidFill>
              </a:rPr>
              <a:t>FedEx</a:t>
            </a:r>
          </a:p>
          <a:p>
            <a:pPr lvl="3">
              <a:buFont typeface="Wingdings" pitchFamily="2" charset="2"/>
              <a:buChar char="q"/>
            </a:pPr>
            <a:r>
              <a:rPr lang="en-GB" sz="2000" b="1" dirty="0" smtClean="0">
                <a:solidFill>
                  <a:schemeClr val="tx2"/>
                </a:solidFill>
              </a:rPr>
              <a:t>Gillette</a:t>
            </a:r>
          </a:p>
          <a:p>
            <a:pPr lvl="3">
              <a:buFont typeface="Wingdings" pitchFamily="2" charset="2"/>
              <a:buChar char="q"/>
            </a:pPr>
            <a:r>
              <a:rPr lang="en-GB" sz="2000" b="1" dirty="0" smtClean="0">
                <a:solidFill>
                  <a:schemeClr val="tx2"/>
                </a:solidFill>
              </a:rPr>
              <a:t>Goodyear</a:t>
            </a:r>
          </a:p>
          <a:p>
            <a:pPr lvl="3">
              <a:buFont typeface="Wingdings" pitchFamily="2" charset="2"/>
              <a:buChar char="q"/>
            </a:pPr>
            <a:r>
              <a:rPr lang="en-GB" sz="2000" b="1" dirty="0" smtClean="0">
                <a:solidFill>
                  <a:schemeClr val="tx2"/>
                </a:solidFill>
              </a:rPr>
              <a:t>Levis</a:t>
            </a:r>
          </a:p>
          <a:p>
            <a:pPr lvl="3">
              <a:buFont typeface="Wingdings" pitchFamily="2" charset="2"/>
              <a:buChar char="q"/>
            </a:pPr>
            <a:r>
              <a:rPr lang="en-GB" sz="2000" b="1" dirty="0" smtClean="0">
                <a:solidFill>
                  <a:schemeClr val="tx2"/>
                </a:solidFill>
              </a:rPr>
              <a:t>McDonalds</a:t>
            </a:r>
          </a:p>
          <a:p>
            <a:pPr lvl="3">
              <a:buFont typeface="Wingdings" pitchFamily="2" charset="2"/>
              <a:buChar char="q"/>
            </a:pPr>
            <a:r>
              <a:rPr lang="en-GB" sz="2000" b="1" dirty="0" smtClean="0">
                <a:solidFill>
                  <a:schemeClr val="tx2"/>
                </a:solidFill>
              </a:rPr>
              <a:t>Pepsi</a:t>
            </a:r>
          </a:p>
          <a:p>
            <a:pPr lvl="3">
              <a:buFont typeface="Wingdings" pitchFamily="2" charset="2"/>
              <a:buChar char="q"/>
            </a:pPr>
            <a:r>
              <a:rPr lang="en-GB" sz="2000" b="1" dirty="0" smtClean="0">
                <a:solidFill>
                  <a:schemeClr val="tx2"/>
                </a:solidFill>
              </a:rPr>
              <a:t>Visa</a:t>
            </a:r>
          </a:p>
          <a:p>
            <a:pPr lvl="3">
              <a:buFont typeface="Wingdings" pitchFamily="2" charset="2"/>
              <a:buChar char="q"/>
            </a:pPr>
            <a:r>
              <a:rPr lang="en-GB" sz="2000" b="1" dirty="0" smtClean="0">
                <a:solidFill>
                  <a:schemeClr val="tx2"/>
                </a:solidFill>
              </a:rPr>
              <a:t>Wal-Mart</a:t>
            </a:r>
          </a:p>
          <a:p>
            <a:pPr lvl="3">
              <a:buFont typeface="Wingdings" pitchFamily="2" charset="2"/>
              <a:buChar char="q"/>
            </a:pPr>
            <a:r>
              <a:rPr lang="en-GB" sz="2000" b="1" dirty="0" smtClean="0">
                <a:solidFill>
                  <a:schemeClr val="tx2"/>
                </a:solidFill>
              </a:rPr>
              <a:t>Toys R Us</a:t>
            </a:r>
          </a:p>
          <a:p>
            <a:endParaRPr lang="en-GB" dirty="0" smtClean="0"/>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solidFill>
                  <a:srgbClr val="FF0000"/>
                </a:solidFill>
              </a:rPr>
              <a:t>“Air America” radio</a:t>
            </a:r>
            <a:endParaRPr lang="en-GB"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i="1" dirty="0" smtClean="0">
                <a:solidFill>
                  <a:schemeClr val="tx2"/>
                </a:solidFill>
              </a:rPr>
              <a:t>Bad News</a:t>
            </a:r>
          </a:p>
          <a:p>
            <a:r>
              <a:rPr lang="en-GB" i="1" dirty="0" smtClean="0">
                <a:solidFill>
                  <a:schemeClr val="tx2"/>
                </a:solidFill>
              </a:rPr>
              <a:t>More Bad News</a:t>
            </a:r>
          </a:p>
          <a:p>
            <a:r>
              <a:rPr lang="en-GB" i="1" dirty="0" smtClean="0">
                <a:solidFill>
                  <a:schemeClr val="tx2"/>
                </a:solidFill>
              </a:rPr>
              <a:t>Bad News from Israel</a:t>
            </a:r>
          </a:p>
          <a:p>
            <a:pPr>
              <a:buNone/>
            </a:pPr>
            <a:endParaRPr lang="en-GB" dirty="0" smtClean="0">
              <a:solidFill>
                <a:schemeClr val="tx2"/>
              </a:solidFill>
            </a:endParaRPr>
          </a:p>
          <a:p>
            <a:pPr>
              <a:buNone/>
            </a:pPr>
            <a:r>
              <a:rPr lang="en-GB" dirty="0" smtClean="0">
                <a:solidFill>
                  <a:schemeClr val="tx2"/>
                </a:solidFill>
              </a:rPr>
              <a:t>	“</a:t>
            </a:r>
            <a:r>
              <a:rPr lang="en-GB" sz="2000" i="1" dirty="0" smtClean="0">
                <a:solidFill>
                  <a:schemeClr val="tx2"/>
                </a:solidFill>
              </a:rPr>
              <a:t>The Glasgow Group have got their hands dirty with a nuts-and-bolts dismantling of the manufacture of consent, taking apart news coverage image by image, word by word. There are no Thought Police in the modern democracy, but Big Brother exists just the same, dispersed in the minds of self-censoring broadcasters and journalists”</a:t>
            </a:r>
          </a:p>
          <a:p>
            <a:pPr>
              <a:buNone/>
            </a:pPr>
            <a:endParaRPr lang="en-GB" sz="2000" i="1" dirty="0" smtClean="0">
              <a:solidFill>
                <a:schemeClr val="tx2"/>
              </a:solidFill>
            </a:endParaRPr>
          </a:p>
          <a:p>
            <a:pPr>
              <a:buNone/>
            </a:pPr>
            <a:r>
              <a:rPr lang="en-GB" sz="2000" i="1" dirty="0" smtClean="0">
                <a:solidFill>
                  <a:schemeClr val="tx2"/>
                </a:solidFill>
              </a:rPr>
              <a:t>	</a:t>
            </a:r>
            <a:r>
              <a:rPr lang="en-GB" sz="2000" b="1" i="1" dirty="0" smtClean="0">
                <a:solidFill>
                  <a:schemeClr val="tx2"/>
                </a:solidFill>
              </a:rPr>
              <a:t>The Scotsman</a:t>
            </a:r>
            <a:endParaRPr lang="en-GB" sz="2000" b="1" i="1" dirty="0">
              <a:solidFill>
                <a:schemeClr val="tx2"/>
              </a:solidFill>
            </a:endParaRPr>
          </a:p>
        </p:txBody>
      </p:sp>
      <p:sp>
        <p:nvSpPr>
          <p:cNvPr id="3" name="Title 2"/>
          <p:cNvSpPr>
            <a:spLocks noGrp="1"/>
          </p:cNvSpPr>
          <p:nvPr>
            <p:ph type="title"/>
          </p:nvPr>
        </p:nvSpPr>
        <p:spPr/>
        <p:txBody>
          <a:bodyPr>
            <a:normAutofit/>
          </a:bodyPr>
          <a:lstStyle/>
          <a:p>
            <a:pPr algn="ctr"/>
            <a:r>
              <a:rPr lang="en-GB" dirty="0" smtClean="0">
                <a:solidFill>
                  <a:srgbClr val="FF0000"/>
                </a:solidFill>
              </a:rPr>
              <a:t>Glasgow University Media Group</a:t>
            </a:r>
            <a:endParaRPr lang="en-GB"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sz="2800" dirty="0" smtClean="0"/>
              <a:t>	</a:t>
            </a:r>
          </a:p>
          <a:p>
            <a:pPr lvl="2"/>
            <a:r>
              <a:rPr lang="en-GB" sz="2800" dirty="0" smtClean="0">
                <a:solidFill>
                  <a:schemeClr val="tx2"/>
                </a:solidFill>
              </a:rPr>
              <a:t>Demonisation of trade unions</a:t>
            </a:r>
          </a:p>
          <a:p>
            <a:pPr lvl="2"/>
            <a:r>
              <a:rPr lang="en-GB" sz="2800" dirty="0" smtClean="0">
                <a:solidFill>
                  <a:schemeClr val="tx2"/>
                </a:solidFill>
              </a:rPr>
              <a:t>Negative and dismissive language – “Trade Union Barons”, “wreckers”, “dinosaurs” etc - routinely used to describe trade union leaders and activists.  </a:t>
            </a:r>
          </a:p>
          <a:p>
            <a:pPr lvl="2"/>
            <a:r>
              <a:rPr lang="en-GB" sz="2800" dirty="0" smtClean="0">
                <a:solidFill>
                  <a:schemeClr val="tx2"/>
                </a:solidFill>
              </a:rPr>
              <a:t>This continues today – e.g. </a:t>
            </a:r>
            <a:r>
              <a:rPr lang="en-GB" sz="2800" i="1" dirty="0" smtClean="0">
                <a:solidFill>
                  <a:schemeClr val="tx2"/>
                </a:solidFill>
              </a:rPr>
              <a:t>The</a:t>
            </a:r>
            <a:r>
              <a:rPr lang="en-GB" sz="2800" dirty="0" smtClean="0">
                <a:solidFill>
                  <a:schemeClr val="tx2"/>
                </a:solidFill>
              </a:rPr>
              <a:t> </a:t>
            </a:r>
            <a:r>
              <a:rPr lang="en-GB" sz="2800" i="1" dirty="0" smtClean="0">
                <a:solidFill>
                  <a:schemeClr val="tx2"/>
                </a:solidFill>
              </a:rPr>
              <a:t>Sun’</a:t>
            </a:r>
            <a:r>
              <a:rPr lang="en-GB" sz="2800" dirty="0" smtClean="0">
                <a:solidFill>
                  <a:schemeClr val="tx2"/>
                </a:solidFill>
              </a:rPr>
              <a:t>s front page headline reference to BA strikers as “Bloody Activists”.</a:t>
            </a:r>
            <a:endParaRPr lang="en-GB" sz="2800" dirty="0">
              <a:solidFill>
                <a:schemeClr val="tx2"/>
              </a:solidFill>
            </a:endParaRPr>
          </a:p>
        </p:txBody>
      </p:sp>
      <p:sp>
        <p:nvSpPr>
          <p:cNvPr id="3" name="Title 2"/>
          <p:cNvSpPr>
            <a:spLocks noGrp="1"/>
          </p:cNvSpPr>
          <p:nvPr>
            <p:ph type="title"/>
          </p:nvPr>
        </p:nvSpPr>
        <p:spPr/>
        <p:txBody>
          <a:bodyPr/>
          <a:lstStyle/>
          <a:p>
            <a:pPr algn="ctr"/>
            <a:r>
              <a:rPr lang="en-GB" dirty="0" smtClean="0">
                <a:solidFill>
                  <a:srgbClr val="FF0000"/>
                </a:solidFill>
              </a:rPr>
              <a:t>Glasgow University Media Group</a:t>
            </a:r>
            <a:endParaRPr lang="en-GB"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a:buNone/>
            </a:pPr>
            <a:endParaRPr lang="en-GB" dirty="0" smtClean="0"/>
          </a:p>
          <a:p>
            <a:pPr>
              <a:buNone/>
            </a:pPr>
            <a:r>
              <a:rPr lang="en-GB" sz="3600" i="1" dirty="0" smtClean="0">
                <a:solidFill>
                  <a:schemeClr val="tx2"/>
                </a:solidFill>
              </a:rPr>
              <a:t>	“Militant”</a:t>
            </a:r>
          </a:p>
          <a:p>
            <a:pPr>
              <a:buNone/>
            </a:pPr>
            <a:r>
              <a:rPr lang="en-GB" sz="3600" i="1" dirty="0" smtClean="0">
                <a:solidFill>
                  <a:schemeClr val="tx2"/>
                </a:solidFill>
              </a:rPr>
              <a:t>	“Extreme left”</a:t>
            </a:r>
          </a:p>
          <a:p>
            <a:pPr>
              <a:buNone/>
            </a:pPr>
            <a:r>
              <a:rPr lang="en-GB" sz="3600" i="1" dirty="0" smtClean="0">
                <a:solidFill>
                  <a:schemeClr val="tx2"/>
                </a:solidFill>
              </a:rPr>
              <a:t>	“Far Left”</a:t>
            </a:r>
          </a:p>
          <a:p>
            <a:pPr>
              <a:buNone/>
            </a:pPr>
            <a:r>
              <a:rPr lang="en-GB" sz="3600" i="1" dirty="0" smtClean="0">
                <a:solidFill>
                  <a:schemeClr val="tx2"/>
                </a:solidFill>
              </a:rPr>
              <a:t>	“Firebrand union leader”</a:t>
            </a:r>
          </a:p>
          <a:p>
            <a:pPr>
              <a:buNone/>
            </a:pPr>
            <a:r>
              <a:rPr lang="en-GB" sz="3600" i="1" dirty="0" smtClean="0">
                <a:solidFill>
                  <a:schemeClr val="tx2"/>
                </a:solidFill>
              </a:rPr>
              <a:t>	“2</a:t>
            </a:r>
            <a:r>
              <a:rPr lang="en-GB" sz="3600" i="1" baseline="30000" dirty="0" smtClean="0">
                <a:solidFill>
                  <a:schemeClr val="tx2"/>
                </a:solidFill>
              </a:rPr>
              <a:t>nd</a:t>
            </a:r>
            <a:r>
              <a:rPr lang="en-GB" sz="3600" i="1" dirty="0" smtClean="0">
                <a:solidFill>
                  <a:schemeClr val="tx2"/>
                </a:solidFill>
              </a:rPr>
              <a:t> most dangerous man in Britain...”</a:t>
            </a:r>
          </a:p>
        </p:txBody>
      </p:sp>
      <p:sp>
        <p:nvSpPr>
          <p:cNvPr id="3" name="Title 2"/>
          <p:cNvSpPr>
            <a:spLocks noGrp="1"/>
          </p:cNvSpPr>
          <p:nvPr>
            <p:ph type="title"/>
          </p:nvPr>
        </p:nvSpPr>
        <p:spPr>
          <a:xfrm>
            <a:off x="357158" y="428604"/>
            <a:ext cx="8229600" cy="1219200"/>
          </a:xfrm>
        </p:spPr>
        <p:txBody>
          <a:bodyPr>
            <a:normAutofit fontScale="90000"/>
          </a:bodyPr>
          <a:lstStyle/>
          <a:p>
            <a:pPr algn="ctr">
              <a:defRPr/>
            </a:pPr>
            <a:r>
              <a:rPr lang="en-GB" dirty="0" smtClean="0">
                <a:solidFill>
                  <a:srgbClr val="FF0000"/>
                </a:solidFill>
              </a:rPr>
              <a:t>PCS General Secretary </a:t>
            </a:r>
            <a:br>
              <a:rPr lang="en-GB" dirty="0" smtClean="0">
                <a:solidFill>
                  <a:srgbClr val="FF0000"/>
                </a:solidFill>
              </a:rPr>
            </a:br>
            <a:r>
              <a:rPr lang="en-GB" dirty="0" smtClean="0">
                <a:solidFill>
                  <a:srgbClr val="FF0000"/>
                </a:solidFill>
              </a:rPr>
              <a:t>Mark Serwotka</a:t>
            </a:r>
            <a:endParaRPr lang="en-GB"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Newspeak Presentation Rico and Joh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Newspeak Presentation Rico and John</Template>
  <TotalTime>2046</TotalTime>
  <Words>444</Words>
  <Application>Microsoft Macintosh PowerPoint</Application>
  <PresentationFormat>On-screen Show (4:3)</PresentationFormat>
  <Paragraphs>139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Newspeak Presentation Rico and John</vt:lpstr>
      <vt:lpstr>Critical Analysis of the Media</vt:lpstr>
      <vt:lpstr>“The Propaganda Model”  </vt:lpstr>
      <vt:lpstr>“The Propaganda Model”</vt:lpstr>
      <vt:lpstr>Who owns the British Media?</vt:lpstr>
      <vt:lpstr>Who owns the U.S Media?</vt:lpstr>
      <vt:lpstr>“Air America” radio</vt:lpstr>
      <vt:lpstr>Glasgow University Media Group</vt:lpstr>
      <vt:lpstr>Glasgow University Media Group</vt:lpstr>
      <vt:lpstr>PCS General Secretary  Mark Serwotka</vt:lpstr>
      <vt:lpstr>Media subservience to power</vt:lpstr>
      <vt:lpstr>Who rises to the top?</vt:lpstr>
      <vt:lpstr>“The Spectrum of Acceptable Opinion”</vt:lpstr>
      <vt:lpstr>Two political scandals: Watergate and COINTELPRO</vt:lpstr>
      <vt:lpstr>Gary Webb &amp; “Dark Alliances”</vt:lpstr>
      <vt:lpstr>Gary Webb &amp; “Dark Alliances”</vt:lpstr>
      <vt:lpstr>Gary Webb &amp; “Dark Alliances”</vt:lpstr>
      <vt:lpstr>What is “News”?  </vt:lpstr>
      <vt:lpstr>What is News?</vt:lpstr>
      <vt:lpstr>“What is News?”</vt:lpstr>
      <vt:lpstr>“Intellectual Self-Defence”</vt:lpstr>
      <vt:lpstr>“Intellectual Self-Defence”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Analysis of the Media</dc:title>
  <dc:creator>super</dc:creator>
  <cp:lastModifiedBy>Ali Ghanimi</cp:lastModifiedBy>
  <cp:revision>149</cp:revision>
  <dcterms:created xsi:type="dcterms:W3CDTF">2009-11-27T11:57:44Z</dcterms:created>
  <dcterms:modified xsi:type="dcterms:W3CDTF">2014-05-31T22:39:30Z</dcterms:modified>
</cp:coreProperties>
</file>